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1"/>
  </p:notesMasterIdLst>
  <p:sldIdLst>
    <p:sldId id="294" r:id="rId2"/>
    <p:sldId id="295" r:id="rId3"/>
    <p:sldId id="296" r:id="rId4"/>
    <p:sldId id="302" r:id="rId5"/>
    <p:sldId id="297" r:id="rId6"/>
    <p:sldId id="304" r:id="rId7"/>
    <p:sldId id="303" r:id="rId8"/>
    <p:sldId id="305" r:id="rId9"/>
    <p:sldId id="298" r:id="rId10"/>
    <p:sldId id="306" r:id="rId11"/>
    <p:sldId id="307" r:id="rId12"/>
    <p:sldId id="299" r:id="rId13"/>
    <p:sldId id="308" r:id="rId14"/>
    <p:sldId id="309" r:id="rId15"/>
    <p:sldId id="310" r:id="rId16"/>
    <p:sldId id="311" r:id="rId17"/>
    <p:sldId id="300" r:id="rId18"/>
    <p:sldId id="312" r:id="rId19"/>
    <p:sldId id="301" r:id="rId20"/>
  </p:sldIdLst>
  <p:sldSz cx="9144000" cy="5143500" type="screen16x9"/>
  <p:notesSz cx="6858000" cy="9144000"/>
  <p:embeddedFontLst>
    <p:embeddedFont>
      <p:font typeface="Assistant Light" pitchFamily="2" charset="-79"/>
      <p:regular r:id="rId22"/>
      <p:bold r:id="rId23"/>
    </p:embeddedFont>
    <p:embeddedFont>
      <p:font typeface="Fira Sans Extra Condensed Medium" panose="020B0604020202020204" charset="0"/>
      <p:regular r:id="rId24"/>
      <p:bold r:id="rId25"/>
      <p:italic r:id="rId26"/>
      <p:boldItalic r:id="rId27"/>
    </p:embeddedFont>
    <p:embeddedFont>
      <p:font typeface="Nunito Sans" pitchFamily="2" charset="0"/>
      <p:regular r:id="rId28"/>
      <p:bold r:id="rId29"/>
      <p:italic r:id="rId30"/>
      <p:boldItalic r:id="rId31"/>
    </p:embeddedFont>
    <p:embeddedFont>
      <p:font typeface="Nunito Sans ExtraBold" pitchFamily="2" charset="0"/>
      <p:bold r:id="rId32"/>
      <p:boldItalic r:id="rId33"/>
    </p:embeddedFont>
    <p:embeddedFont>
      <p:font typeface="Pontano Sans" panose="020B060402020202020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049" autoAdjust="0"/>
  </p:normalViewPr>
  <p:slideViewPr>
    <p:cSldViewPr snapToGrid="0">
      <p:cViewPr varScale="1">
        <p:scale>
          <a:sx n="92" d="100"/>
          <a:sy n="92" d="100"/>
        </p:scale>
        <p:origin x="540" y="56"/>
      </p:cViewPr>
      <p:guideLst>
        <p:guide pos="5760"/>
        <p:guide pos="4215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211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149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e4b937d39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e4b937d39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324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ef6e01a56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ef6e01a56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654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300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8d3b44f0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8d3b44f0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806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90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e4b937d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e4b937d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67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344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19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055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0637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492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557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49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 flipH="1">
            <a:off x="4308501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/>
          <p:nvPr/>
        </p:nvSpPr>
        <p:spPr>
          <a:xfrm flipH="1">
            <a:off x="7518426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 flipH="1">
            <a:off x="5526018" y="1652050"/>
            <a:ext cx="17316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ExtraBold"/>
              <a:buNone/>
              <a:defRPr sz="18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ctrTitle" idx="2"/>
          </p:nvPr>
        </p:nvSpPr>
        <p:spPr>
          <a:xfrm>
            <a:off x="3999944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4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6"/>
          <p:cNvGrpSpPr/>
          <p:nvPr/>
        </p:nvGrpSpPr>
        <p:grpSpPr>
          <a:xfrm>
            <a:off x="-6586" y="-192875"/>
            <a:ext cx="9174175" cy="1384272"/>
            <a:chOff x="0" y="-40481"/>
            <a:chExt cx="9144000" cy="1384272"/>
          </a:xfrm>
        </p:grpSpPr>
        <p:sp>
          <p:nvSpPr>
            <p:cNvPr id="99" name="Google Shape;99;p16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720000" y="1183700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4" hasCustomPrompt="1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5" hasCustomPrompt="1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6" hasCustomPrompt="1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7" hasCustomPrompt="1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8" hasCustomPrompt="1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44" name="Google Shape;44;p5"/>
          <p:cNvSpPr txBox="1">
            <a:spLocks noGrp="1"/>
          </p:cNvSpPr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4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ctrTitle" idx="5"/>
          </p:nvPr>
        </p:nvSpPr>
        <p:spPr>
          <a:xfrm flipH="1">
            <a:off x="325712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6"/>
          </p:nvPr>
        </p:nvSpPr>
        <p:spPr>
          <a:xfrm flipH="1">
            <a:off x="302651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ctrTitle" idx="7"/>
          </p:nvPr>
        </p:nvSpPr>
        <p:spPr>
          <a:xfrm flipH="1">
            <a:off x="644517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ubTitle" idx="8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85">
          <p15:clr>
            <a:srgbClr val="FA7B17"/>
          </p15:clr>
        </p15:guide>
        <p15:guide id="2" orient="horz" pos="146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 flipH="1">
            <a:off x="4308501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flipH="1">
            <a:off x="7518426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 idx="2" hasCustomPrompt="1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3">
  <p:cSld name="CUSTOM_15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ctrTitle"/>
          </p:nvPr>
        </p:nvSpPr>
        <p:spPr>
          <a:xfrm flipH="1">
            <a:off x="6795803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ctrTitle" idx="2"/>
          </p:nvPr>
        </p:nvSpPr>
        <p:spPr>
          <a:xfrm flipH="1">
            <a:off x="720000" y="1982325"/>
            <a:ext cx="26715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 flipH="1">
            <a:off x="1264200" y="2513497"/>
            <a:ext cx="2127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7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-38250" y="-19125"/>
            <a:ext cx="3403525" cy="5213625"/>
          </a:xfrm>
          <a:custGeom>
            <a:avLst/>
            <a:gdLst/>
            <a:ahLst/>
            <a:cxnLst/>
            <a:rect l="l" t="t" r="r" b="b"/>
            <a:pathLst>
              <a:path w="136141" h="208545" extrusionOk="0">
                <a:moveTo>
                  <a:pt x="114980" y="0"/>
                </a:moveTo>
                <a:lnTo>
                  <a:pt x="136141" y="208545"/>
                </a:lnTo>
                <a:lnTo>
                  <a:pt x="0" y="208545"/>
                </a:lnTo>
                <a:lnTo>
                  <a:pt x="0" y="2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4" name="Google Shape;74;p10"/>
          <p:cNvSpPr/>
          <p:nvPr/>
        </p:nvSpPr>
        <p:spPr>
          <a:xfrm>
            <a:off x="5729875" y="-6374"/>
            <a:ext cx="3792300" cy="5149875"/>
          </a:xfrm>
          <a:custGeom>
            <a:avLst/>
            <a:gdLst/>
            <a:ahLst/>
            <a:cxnLst/>
            <a:rect l="l" t="t" r="r" b="b"/>
            <a:pathLst>
              <a:path w="151692" h="205995" extrusionOk="0">
                <a:moveTo>
                  <a:pt x="34162" y="510"/>
                </a:moveTo>
                <a:lnTo>
                  <a:pt x="0" y="205995"/>
                </a:lnTo>
                <a:lnTo>
                  <a:pt x="140729" y="205995"/>
                </a:lnTo>
                <a:lnTo>
                  <a:pt x="151692" y="177186"/>
                </a:lnTo>
                <a:lnTo>
                  <a:pt x="1409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75" name="Google Shape;75;p1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ctrTitle" idx="2"/>
          </p:nvPr>
        </p:nvSpPr>
        <p:spPr>
          <a:xfrm flipH="1">
            <a:off x="71997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1"/>
          </p:nvPr>
        </p:nvSpPr>
        <p:spPr>
          <a:xfrm flipH="1">
            <a:off x="72000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ctrTitle" idx="3"/>
          </p:nvPr>
        </p:nvSpPr>
        <p:spPr>
          <a:xfrm flipH="1">
            <a:off x="3884850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4"/>
          </p:nvPr>
        </p:nvSpPr>
        <p:spPr>
          <a:xfrm flipH="1">
            <a:off x="357945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ctrTitle" idx="5"/>
          </p:nvPr>
        </p:nvSpPr>
        <p:spPr>
          <a:xfrm flipH="1">
            <a:off x="704322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6"/>
          </p:nvPr>
        </p:nvSpPr>
        <p:spPr>
          <a:xfrm flipH="1">
            <a:off x="6432425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9" r:id="rId9"/>
    <p:sldLayoutId id="2147483660" r:id="rId10"/>
    <p:sldLayoutId id="214748366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25000"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Nicolás González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F</a:t>
            </a:r>
            <a:r>
              <a:rPr lang="en" dirty="0">
                <a:solidFill>
                  <a:schemeClr val="lt1"/>
                </a:solidFill>
              </a:rPr>
              <a:t>ebrero 13</a:t>
            </a:r>
            <a:r>
              <a:rPr lang="en" dirty="0"/>
              <a:t>, 2022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PREDICC</a:t>
            </a:r>
            <a:r>
              <a:rPr lang="es-EC" dirty="0">
                <a:solidFill>
                  <a:schemeClr val="lt1"/>
                </a:solidFill>
              </a:rPr>
              <a:t>IÓN </a:t>
            </a:r>
            <a:br>
              <a:rPr lang="es-EC" dirty="0">
                <a:solidFill>
                  <a:schemeClr val="lt1"/>
                </a:solidFill>
              </a:rPr>
            </a:br>
            <a:r>
              <a:rPr lang="es-EC" dirty="0">
                <a:solidFill>
                  <a:schemeClr val="lt1"/>
                </a:solidFill>
              </a:rPr>
              <a:t>DE VENTAS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8" name="Google Shape;118;p22"/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828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ctrTitle"/>
          </p:nvPr>
        </p:nvSpPr>
        <p:spPr>
          <a:xfrm flipH="1">
            <a:off x="259514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GRÁFICOS RELEVANTE</a:t>
            </a:r>
            <a:endParaRPr dirty="0"/>
          </a:p>
        </p:txBody>
      </p:sp>
      <p:sp>
        <p:nvSpPr>
          <p:cNvPr id="201" name="Google Shape;201;p29"/>
          <p:cNvSpPr/>
          <p:nvPr/>
        </p:nvSpPr>
        <p:spPr>
          <a:xfrm>
            <a:off x="-236550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515BD54E-11FB-45B9-BAFE-3396734AB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" y="1792287"/>
            <a:ext cx="2905840" cy="2732873"/>
          </a:xfrm>
          <a:prstGeom prst="rect">
            <a:avLst/>
          </a:prstGeom>
        </p:spPr>
      </p:pic>
      <p:pic>
        <p:nvPicPr>
          <p:cNvPr id="11" name="Picture 10" descr="Chart, pie chart&#10;&#10;Description automatically generated">
            <a:extLst>
              <a:ext uri="{FF2B5EF4-FFF2-40B4-BE49-F238E27FC236}">
                <a16:creationId xmlns:a16="http://schemas.microsoft.com/office/drawing/2014/main" id="{426ECBDE-04E8-461C-B578-D81BE33A86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24" t="25909" r="16321" b="20990"/>
          <a:stretch/>
        </p:blipFill>
        <p:spPr>
          <a:xfrm>
            <a:off x="4009389" y="373877"/>
            <a:ext cx="1798064" cy="1529123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25676ADA-C75F-427D-AC03-DEF6D9DDA0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159"/>
          <a:stretch/>
        </p:blipFill>
        <p:spPr>
          <a:xfrm>
            <a:off x="2943635" y="2280827"/>
            <a:ext cx="2303911" cy="2431036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116B0FBC-F902-4DB0-A9EB-737A288709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1015" y="2578243"/>
            <a:ext cx="3876988" cy="2374280"/>
          </a:xfrm>
          <a:prstGeom prst="rect">
            <a:avLst/>
          </a:prstGeom>
        </p:spPr>
      </p:pic>
      <p:pic>
        <p:nvPicPr>
          <p:cNvPr id="17" name="Picture 16" descr="Chart, bubble chart&#10;&#10;Description automatically generated">
            <a:extLst>
              <a:ext uri="{FF2B5EF4-FFF2-40B4-BE49-F238E27FC236}">
                <a16:creationId xmlns:a16="http://schemas.microsoft.com/office/drawing/2014/main" id="{64E1566F-ABC2-4B54-8743-8EA864FE7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0411" y="190977"/>
            <a:ext cx="2617592" cy="28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32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ctrTitle"/>
          </p:nvPr>
        </p:nvSpPr>
        <p:spPr>
          <a:xfrm flipH="1">
            <a:off x="259514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ESTADÍSTICAS RELEVANTE</a:t>
            </a:r>
            <a:endParaRPr dirty="0"/>
          </a:p>
        </p:txBody>
      </p:sp>
      <p:sp>
        <p:nvSpPr>
          <p:cNvPr id="201" name="Google Shape;201;p29"/>
          <p:cNvSpPr/>
          <p:nvPr/>
        </p:nvSpPr>
        <p:spPr>
          <a:xfrm>
            <a:off x="-236550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43A7EAE-7342-4F5A-A111-19957095D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320" y="2619965"/>
            <a:ext cx="3205126" cy="1666229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0A09BB0-6F5E-4E63-8D1D-AD4BF13F2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6" y="1667967"/>
            <a:ext cx="2957042" cy="1950099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999C9E73-5BE5-4229-9699-A5DDE0E8E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731" y="168990"/>
            <a:ext cx="3324224" cy="2119312"/>
          </a:xfrm>
          <a:prstGeom prst="rect">
            <a:avLst/>
          </a:prstGeom>
        </p:spPr>
      </p:pic>
      <p:pic>
        <p:nvPicPr>
          <p:cNvPr id="14" name="Picture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96933017-BDA3-4C8F-ADF3-EA92703B6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8923" y="3196900"/>
            <a:ext cx="3509483" cy="1860649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CCA21C5-FB6F-4B26-81D3-9F2DDFC005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478" y="558164"/>
            <a:ext cx="2513214" cy="213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25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9000" r="39000"/>
          </a:stretch>
        </a:blip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PREDICCIONES</a:t>
            </a:r>
            <a:endParaRPr dirty="0"/>
          </a:p>
        </p:txBody>
      </p:sp>
      <p:sp>
        <p:nvSpPr>
          <p:cNvPr id="365" name="Google Shape;365;p34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3114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39"/>
          <p:cNvGrpSpPr/>
          <p:nvPr/>
        </p:nvGrpSpPr>
        <p:grpSpPr>
          <a:xfrm>
            <a:off x="1247650" y="1865873"/>
            <a:ext cx="6788675" cy="1557238"/>
            <a:chOff x="1247650" y="1865873"/>
            <a:chExt cx="6788675" cy="1557238"/>
          </a:xfrm>
        </p:grpSpPr>
        <p:grpSp>
          <p:nvGrpSpPr>
            <p:cNvPr id="415" name="Google Shape;415;p39"/>
            <p:cNvGrpSpPr/>
            <p:nvPr/>
          </p:nvGrpSpPr>
          <p:grpSpPr>
            <a:xfrm>
              <a:off x="1247650" y="1865873"/>
              <a:ext cx="6648477" cy="1557238"/>
              <a:chOff x="1247650" y="2075423"/>
              <a:chExt cx="6648477" cy="1557238"/>
            </a:xfrm>
          </p:grpSpPr>
          <p:sp>
            <p:nvSpPr>
              <p:cNvPr id="416" name="Google Shape;416;p39"/>
              <p:cNvSpPr/>
              <p:nvPr/>
            </p:nvSpPr>
            <p:spPr>
              <a:xfrm>
                <a:off x="6633862" y="2075423"/>
                <a:ext cx="953444" cy="825696"/>
              </a:xfrm>
              <a:custGeom>
                <a:avLst/>
                <a:gdLst/>
                <a:ahLst/>
                <a:cxnLst/>
                <a:rect l="l" t="t" r="r" b="b"/>
                <a:pathLst>
                  <a:path w="57767" h="50027" extrusionOk="0">
                    <a:moveTo>
                      <a:pt x="14439" y="0"/>
                    </a:moveTo>
                    <a:lnTo>
                      <a:pt x="0" y="25014"/>
                    </a:lnTo>
                    <a:lnTo>
                      <a:pt x="14439" y="50027"/>
                    </a:lnTo>
                    <a:lnTo>
                      <a:pt x="43329" y="50027"/>
                    </a:lnTo>
                    <a:lnTo>
                      <a:pt x="57767" y="25014"/>
                    </a:lnTo>
                    <a:lnTo>
                      <a:pt x="433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9"/>
              <p:cNvSpPr/>
              <p:nvPr/>
            </p:nvSpPr>
            <p:spPr>
              <a:xfrm>
                <a:off x="5359252" y="2806965"/>
                <a:ext cx="953461" cy="825696"/>
              </a:xfrm>
              <a:custGeom>
                <a:avLst/>
                <a:gdLst/>
                <a:ahLst/>
                <a:cxnLst/>
                <a:rect l="l" t="t" r="r" b="b"/>
                <a:pathLst>
                  <a:path w="57768" h="50027" extrusionOk="0">
                    <a:moveTo>
                      <a:pt x="14439" y="0"/>
                    </a:moveTo>
                    <a:lnTo>
                      <a:pt x="1" y="25013"/>
                    </a:lnTo>
                    <a:lnTo>
                      <a:pt x="14439" y="50027"/>
                    </a:lnTo>
                    <a:lnTo>
                      <a:pt x="43329" y="50027"/>
                    </a:lnTo>
                    <a:lnTo>
                      <a:pt x="57767" y="25013"/>
                    </a:lnTo>
                    <a:lnTo>
                      <a:pt x="433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9"/>
              <p:cNvSpPr/>
              <p:nvPr/>
            </p:nvSpPr>
            <p:spPr>
              <a:xfrm>
                <a:off x="1601478" y="2075425"/>
                <a:ext cx="953316" cy="825696"/>
              </a:xfrm>
              <a:custGeom>
                <a:avLst/>
                <a:gdLst/>
                <a:ahLst/>
                <a:cxnLst/>
                <a:rect l="l" t="t" r="r" b="b"/>
                <a:pathLst>
                  <a:path w="57768" h="50027" extrusionOk="0">
                    <a:moveTo>
                      <a:pt x="14439" y="0"/>
                    </a:moveTo>
                    <a:lnTo>
                      <a:pt x="1" y="25013"/>
                    </a:lnTo>
                    <a:lnTo>
                      <a:pt x="14439" y="50027"/>
                    </a:lnTo>
                    <a:lnTo>
                      <a:pt x="43329" y="50027"/>
                    </a:lnTo>
                    <a:lnTo>
                      <a:pt x="57768" y="25013"/>
                    </a:lnTo>
                    <a:lnTo>
                      <a:pt x="433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9"/>
              <p:cNvSpPr/>
              <p:nvPr/>
            </p:nvSpPr>
            <p:spPr>
              <a:xfrm>
                <a:off x="2857827" y="2807112"/>
                <a:ext cx="953370" cy="825320"/>
              </a:xfrm>
              <a:custGeom>
                <a:avLst/>
                <a:gdLst/>
                <a:ahLst/>
                <a:cxnLst/>
                <a:rect l="l" t="t" r="r" b="b"/>
                <a:pathLst>
                  <a:path w="57780" h="50027" extrusionOk="0">
                    <a:moveTo>
                      <a:pt x="14452" y="0"/>
                    </a:moveTo>
                    <a:lnTo>
                      <a:pt x="0" y="25013"/>
                    </a:lnTo>
                    <a:lnTo>
                      <a:pt x="14452" y="50027"/>
                    </a:lnTo>
                    <a:lnTo>
                      <a:pt x="43328" y="50027"/>
                    </a:lnTo>
                    <a:lnTo>
                      <a:pt x="57780" y="25013"/>
                    </a:lnTo>
                    <a:lnTo>
                      <a:pt x="433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9"/>
              <p:cNvSpPr/>
              <p:nvPr/>
            </p:nvSpPr>
            <p:spPr>
              <a:xfrm>
                <a:off x="4097386" y="2075425"/>
                <a:ext cx="953444" cy="825696"/>
              </a:xfrm>
              <a:custGeom>
                <a:avLst/>
                <a:gdLst/>
                <a:ahLst/>
                <a:cxnLst/>
                <a:rect l="l" t="t" r="r" b="b"/>
                <a:pathLst>
                  <a:path w="57767" h="50027" extrusionOk="0">
                    <a:moveTo>
                      <a:pt x="14439" y="0"/>
                    </a:moveTo>
                    <a:lnTo>
                      <a:pt x="0" y="25013"/>
                    </a:lnTo>
                    <a:lnTo>
                      <a:pt x="14439" y="50027"/>
                    </a:lnTo>
                    <a:lnTo>
                      <a:pt x="43328" y="50027"/>
                    </a:lnTo>
                    <a:lnTo>
                      <a:pt x="57767" y="25013"/>
                    </a:lnTo>
                    <a:lnTo>
                      <a:pt x="433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9"/>
              <p:cNvSpPr/>
              <p:nvPr/>
            </p:nvSpPr>
            <p:spPr>
              <a:xfrm>
                <a:off x="1247650" y="2490334"/>
                <a:ext cx="6648477" cy="729445"/>
              </a:xfrm>
              <a:custGeom>
                <a:avLst/>
                <a:gdLst/>
                <a:ahLst/>
                <a:cxnLst/>
                <a:rect l="l" t="t" r="r" b="b"/>
                <a:pathLst>
                  <a:path w="285373" h="31310" fill="none" extrusionOk="0">
                    <a:moveTo>
                      <a:pt x="285373" y="3317"/>
                    </a:moveTo>
                    <a:lnTo>
                      <a:pt x="269256" y="31309"/>
                    </a:lnTo>
                    <a:lnTo>
                      <a:pt x="233095" y="31309"/>
                    </a:lnTo>
                    <a:lnTo>
                      <a:pt x="215067" y="352"/>
                    </a:lnTo>
                    <a:lnTo>
                      <a:pt x="179426" y="352"/>
                    </a:lnTo>
                    <a:lnTo>
                      <a:pt x="161606" y="31218"/>
                    </a:lnTo>
                    <a:lnTo>
                      <a:pt x="125718" y="31309"/>
                    </a:lnTo>
                    <a:lnTo>
                      <a:pt x="107651" y="0"/>
                    </a:lnTo>
                    <a:lnTo>
                      <a:pt x="71490" y="0"/>
                    </a:lnTo>
                    <a:lnTo>
                      <a:pt x="53669" y="31075"/>
                    </a:lnTo>
                    <a:lnTo>
                      <a:pt x="18042" y="31075"/>
                    </a:lnTo>
                    <a:lnTo>
                      <a:pt x="0" y="118"/>
                    </a:lnTo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rgbClr val="D9D9D9"/>
                </a:solidFill>
                <a:prstDash val="solid"/>
                <a:miter lim="1300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22" name="Google Shape;422;p39"/>
            <p:cNvCxnSpPr/>
            <p:nvPr/>
          </p:nvCxnSpPr>
          <p:spPr>
            <a:xfrm rot="10800000" flipH="1">
              <a:off x="7527825" y="2112925"/>
              <a:ext cx="508500" cy="8883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3" name="Google Shape;423;p39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MODELOS REALIZADOS</a:t>
            </a:r>
            <a:endParaRPr dirty="0"/>
          </a:p>
        </p:txBody>
      </p:sp>
      <p:sp>
        <p:nvSpPr>
          <p:cNvPr id="424" name="Google Shape;424;p39"/>
          <p:cNvSpPr txBox="1"/>
          <p:nvPr/>
        </p:nvSpPr>
        <p:spPr>
          <a:xfrm>
            <a:off x="1523039" y="2232900"/>
            <a:ext cx="110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KNN</a:t>
            </a:r>
            <a:endParaRPr sz="9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25" name="Google Shape;425;p39"/>
          <p:cNvSpPr txBox="1"/>
          <p:nvPr/>
        </p:nvSpPr>
        <p:spPr>
          <a:xfrm>
            <a:off x="1374388" y="1259875"/>
            <a:ext cx="1394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900" dirty="0">
                <a:latin typeface="Assistant Light"/>
                <a:ea typeface="Assistant Light"/>
                <a:cs typeface="Assistant Light"/>
                <a:sym typeface="Assistant Light"/>
              </a:rPr>
              <a:t>Usando solo características del producto</a:t>
            </a:r>
          </a:p>
        </p:txBody>
      </p:sp>
      <p:sp>
        <p:nvSpPr>
          <p:cNvPr id="426" name="Google Shape;426;p39"/>
          <p:cNvSpPr txBox="1"/>
          <p:nvPr/>
        </p:nvSpPr>
        <p:spPr>
          <a:xfrm>
            <a:off x="2719313" y="3430540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900" dirty="0">
                <a:latin typeface="Assistant Light"/>
                <a:ea typeface="Assistant Light"/>
                <a:cs typeface="Assistant Light"/>
                <a:sym typeface="Assistant Light"/>
              </a:rPr>
              <a:t>Usando solo características de la tienda</a:t>
            </a:r>
          </a:p>
        </p:txBody>
      </p:sp>
      <p:sp>
        <p:nvSpPr>
          <p:cNvPr id="427" name="Google Shape;427;p39"/>
          <p:cNvSpPr txBox="1"/>
          <p:nvPr/>
        </p:nvSpPr>
        <p:spPr>
          <a:xfrm>
            <a:off x="3957285" y="1259875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Assistant Light"/>
                <a:ea typeface="Assistant Light"/>
                <a:cs typeface="Assistant Light"/>
                <a:sym typeface="Assistant Light"/>
              </a:rPr>
              <a:t>Usando todas las características</a:t>
            </a:r>
            <a:endParaRPr sz="900" dirty="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428" name="Google Shape;428;p39"/>
          <p:cNvSpPr txBox="1"/>
          <p:nvPr/>
        </p:nvSpPr>
        <p:spPr>
          <a:xfrm>
            <a:off x="5231110" y="3430540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900" dirty="0">
                <a:latin typeface="Assistant Light"/>
                <a:ea typeface="Assistant Light"/>
                <a:cs typeface="Assistant Light"/>
                <a:sym typeface="Assistant Light"/>
              </a:rPr>
              <a:t>Utilizando validación de modelo</a:t>
            </a:r>
          </a:p>
        </p:txBody>
      </p:sp>
      <p:sp>
        <p:nvSpPr>
          <p:cNvPr id="429" name="Google Shape;429;p39"/>
          <p:cNvSpPr txBox="1"/>
          <p:nvPr/>
        </p:nvSpPr>
        <p:spPr>
          <a:xfrm>
            <a:off x="6235232" y="1259875"/>
            <a:ext cx="1740564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Assistant Light"/>
                <a:ea typeface="Assistant Light"/>
                <a:cs typeface="Assistant Light"/>
                <a:sym typeface="Assistant Light"/>
              </a:rPr>
              <a:t>Ajustando parametros y número de estimadores y usando características más importantes</a:t>
            </a:r>
            <a:endParaRPr sz="900" dirty="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cxnSp>
        <p:nvCxnSpPr>
          <p:cNvPr id="430" name="Google Shape;430;p39"/>
          <p:cNvCxnSpPr/>
          <p:nvPr/>
        </p:nvCxnSpPr>
        <p:spPr>
          <a:xfrm rot="10800000">
            <a:off x="-51750" y="74025"/>
            <a:ext cx="1328100" cy="2259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1" name="Google Shape;431;p39"/>
          <p:cNvCxnSpPr/>
          <p:nvPr/>
        </p:nvCxnSpPr>
        <p:spPr>
          <a:xfrm rot="10800000">
            <a:off x="7525875" y="3012050"/>
            <a:ext cx="1266900" cy="2162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2" name="Google Shape;432;p39"/>
          <p:cNvSpPr txBox="1"/>
          <p:nvPr/>
        </p:nvSpPr>
        <p:spPr>
          <a:xfrm>
            <a:off x="1604339" y="1950125"/>
            <a:ext cx="93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01</a:t>
            </a:r>
            <a:endParaRPr sz="1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3" name="Google Shape;433;p39"/>
          <p:cNvSpPr txBox="1"/>
          <p:nvPr/>
        </p:nvSpPr>
        <p:spPr>
          <a:xfrm>
            <a:off x="4019473" y="2232900"/>
            <a:ext cx="110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KNN</a:t>
            </a:r>
            <a:endParaRPr sz="9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4" name="Google Shape;434;p39"/>
          <p:cNvSpPr txBox="1"/>
          <p:nvPr/>
        </p:nvSpPr>
        <p:spPr>
          <a:xfrm>
            <a:off x="4100773" y="1950125"/>
            <a:ext cx="93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03</a:t>
            </a:r>
            <a:endParaRPr sz="1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5" name="Google Shape;435;p39"/>
          <p:cNvSpPr txBox="1"/>
          <p:nvPr/>
        </p:nvSpPr>
        <p:spPr>
          <a:xfrm>
            <a:off x="6554564" y="2232900"/>
            <a:ext cx="110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RF</a:t>
            </a:r>
            <a:endParaRPr sz="9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6" name="Google Shape;436;p39"/>
          <p:cNvSpPr txBox="1"/>
          <p:nvPr/>
        </p:nvSpPr>
        <p:spPr>
          <a:xfrm>
            <a:off x="6635864" y="1950125"/>
            <a:ext cx="93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05</a:t>
            </a:r>
            <a:endParaRPr sz="1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7" name="Google Shape;437;p39"/>
          <p:cNvSpPr txBox="1"/>
          <p:nvPr/>
        </p:nvSpPr>
        <p:spPr>
          <a:xfrm>
            <a:off x="5296639" y="2959054"/>
            <a:ext cx="110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RF</a:t>
            </a:r>
            <a:endParaRPr sz="9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8" name="Google Shape;438;p39"/>
          <p:cNvSpPr txBox="1"/>
          <p:nvPr/>
        </p:nvSpPr>
        <p:spPr>
          <a:xfrm>
            <a:off x="5377939" y="2676279"/>
            <a:ext cx="93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04</a:t>
            </a:r>
            <a:endParaRPr sz="1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9" name="Google Shape;439;p39"/>
          <p:cNvSpPr txBox="1"/>
          <p:nvPr/>
        </p:nvSpPr>
        <p:spPr>
          <a:xfrm>
            <a:off x="2784841" y="2959054"/>
            <a:ext cx="110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KNN</a:t>
            </a:r>
            <a:endParaRPr sz="9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0" name="Google Shape;440;p39"/>
          <p:cNvSpPr txBox="1"/>
          <p:nvPr/>
        </p:nvSpPr>
        <p:spPr>
          <a:xfrm>
            <a:off x="2862779" y="2676279"/>
            <a:ext cx="93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02</a:t>
            </a:r>
            <a:endParaRPr sz="1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3525013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30B196-E315-45B8-A15A-B793736B4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1297" y="405336"/>
            <a:ext cx="3281406" cy="689100"/>
          </a:xfrm>
        </p:spPr>
        <p:txBody>
          <a:bodyPr/>
          <a:lstStyle/>
          <a:p>
            <a:r>
              <a:rPr lang="es-EC" dirty="0"/>
              <a:t>TRANSFORMACIÓN DE VARIABLES CATEGÓRICAS A DUMMY</a:t>
            </a:r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75D5676-F20C-4365-9549-70ABCCBDC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54"/>
          <a:stretch/>
        </p:blipFill>
        <p:spPr>
          <a:xfrm>
            <a:off x="0" y="1148330"/>
            <a:ext cx="4098349" cy="99464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1060733-46CC-454C-9094-35E8B441A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319"/>
          <a:stretch/>
        </p:blipFill>
        <p:spPr>
          <a:xfrm>
            <a:off x="3816970" y="2147590"/>
            <a:ext cx="5327030" cy="998470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CC1A8F8-E7FD-472B-9C94-C7F92C821C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734"/>
          <a:stretch/>
        </p:blipFill>
        <p:spPr>
          <a:xfrm>
            <a:off x="0" y="3146350"/>
            <a:ext cx="3629254" cy="997890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F77E0995-55D4-403F-967F-08E99D532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290" y="4144240"/>
            <a:ext cx="5670710" cy="99926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FF4BE9-7BB5-4E01-942D-A3BAFCC5746A}"/>
              </a:ext>
            </a:extLst>
          </p:cNvPr>
          <p:cNvCxnSpPr>
            <a:cxnSpLocks/>
          </p:cNvCxnSpPr>
          <p:nvPr/>
        </p:nvCxnSpPr>
        <p:spPr>
          <a:xfrm>
            <a:off x="4214692" y="1545926"/>
            <a:ext cx="457200" cy="45720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6AC177-544B-4383-B424-A1EDD5131082}"/>
              </a:ext>
            </a:extLst>
          </p:cNvPr>
          <p:cNvCxnSpPr>
            <a:cxnSpLocks/>
          </p:cNvCxnSpPr>
          <p:nvPr/>
        </p:nvCxnSpPr>
        <p:spPr>
          <a:xfrm>
            <a:off x="3755570" y="3537970"/>
            <a:ext cx="457200" cy="45720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C0E66F5-3B23-4557-9C3B-354E50B35FD7}"/>
              </a:ext>
            </a:extLst>
          </p:cNvPr>
          <p:cNvCxnSpPr>
            <a:cxnSpLocks/>
          </p:cNvCxnSpPr>
          <p:nvPr/>
        </p:nvCxnSpPr>
        <p:spPr>
          <a:xfrm flipH="1">
            <a:off x="3265912" y="2555896"/>
            <a:ext cx="457200" cy="45720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Google Shape;226;p29">
            <a:extLst>
              <a:ext uri="{FF2B5EF4-FFF2-40B4-BE49-F238E27FC236}">
                <a16:creationId xmlns:a16="http://schemas.microsoft.com/office/drawing/2014/main" id="{BFC42AF6-BC6E-49FE-8A37-E381BAEAB002}"/>
              </a:ext>
            </a:extLst>
          </p:cNvPr>
          <p:cNvSpPr txBox="1">
            <a:spLocks/>
          </p:cNvSpPr>
          <p:nvPr/>
        </p:nvSpPr>
        <p:spPr>
          <a:xfrm flipH="1">
            <a:off x="4788235" y="1481414"/>
            <a:ext cx="3192539" cy="350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Font typeface="Assistant 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>
              <a:buFont typeface="Assistant Light"/>
              <a:buNone/>
            </a:pPr>
            <a:r>
              <a:rPr lang="es-EC" dirty="0"/>
              <a:t>Se transforman las variables categóricas a variables </a:t>
            </a:r>
            <a:r>
              <a:rPr lang="es-EC" dirty="0" err="1"/>
              <a:t>dummy</a:t>
            </a:r>
            <a:endParaRPr lang="en-US" dirty="0"/>
          </a:p>
        </p:txBody>
      </p:sp>
      <p:pic>
        <p:nvPicPr>
          <p:cNvPr id="35" name="Picture 34" descr="Shape&#10;&#10;Description automatically generated with low confidence">
            <a:extLst>
              <a:ext uri="{FF2B5EF4-FFF2-40B4-BE49-F238E27FC236}">
                <a16:creationId xmlns:a16="http://schemas.microsoft.com/office/drawing/2014/main" id="{95FDE535-29FB-4A1A-9D90-580611E80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8416" y="2528777"/>
            <a:ext cx="236096" cy="236096"/>
          </a:xfrm>
          <a:prstGeom prst="rect">
            <a:avLst/>
          </a:prstGeom>
        </p:spPr>
      </p:pic>
      <p:pic>
        <p:nvPicPr>
          <p:cNvPr id="37" name="Picture 36" descr="Shape&#10;&#10;Description automatically generated with low confidence">
            <a:extLst>
              <a:ext uri="{FF2B5EF4-FFF2-40B4-BE49-F238E27FC236}">
                <a16:creationId xmlns:a16="http://schemas.microsoft.com/office/drawing/2014/main" id="{C56A6A6C-13FD-4A96-9896-A54E338534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4722" y="3559084"/>
            <a:ext cx="236096" cy="236096"/>
          </a:xfrm>
          <a:prstGeom prst="rect">
            <a:avLst/>
          </a:prstGeom>
        </p:spPr>
      </p:pic>
      <p:pic>
        <p:nvPicPr>
          <p:cNvPr id="39" name="Picture 38" descr="Shape&#10;&#10;Description automatically generated with low confidence">
            <a:extLst>
              <a:ext uri="{FF2B5EF4-FFF2-40B4-BE49-F238E27FC236}">
                <a16:creationId xmlns:a16="http://schemas.microsoft.com/office/drawing/2014/main" id="{6B09548C-F9AE-4513-8F09-2D43A1C4BA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6882" y="1535995"/>
            <a:ext cx="240712" cy="240712"/>
          </a:xfrm>
          <a:prstGeom prst="rect">
            <a:avLst/>
          </a:prstGeom>
        </p:spPr>
      </p:pic>
      <p:sp>
        <p:nvSpPr>
          <p:cNvPr id="40" name="Google Shape;226;p29">
            <a:extLst>
              <a:ext uri="{FF2B5EF4-FFF2-40B4-BE49-F238E27FC236}">
                <a16:creationId xmlns:a16="http://schemas.microsoft.com/office/drawing/2014/main" id="{9AF78677-6728-4DD1-BB03-2D120A32AF59}"/>
              </a:ext>
            </a:extLst>
          </p:cNvPr>
          <p:cNvSpPr txBox="1">
            <a:spLocks/>
          </p:cNvSpPr>
          <p:nvPr/>
        </p:nvSpPr>
        <p:spPr>
          <a:xfrm flipH="1">
            <a:off x="0" y="2471519"/>
            <a:ext cx="3192539" cy="350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Font typeface="Assistant 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 algn="r">
              <a:buFont typeface="Assistant Light"/>
              <a:buNone/>
            </a:pPr>
            <a:r>
              <a:rPr lang="es-EC" dirty="0"/>
              <a:t>Se unen con las variables numéricas restantes</a:t>
            </a:r>
            <a:endParaRPr lang="en-US" dirty="0"/>
          </a:p>
        </p:txBody>
      </p:sp>
      <p:sp>
        <p:nvSpPr>
          <p:cNvPr id="41" name="Google Shape;226;p29">
            <a:extLst>
              <a:ext uri="{FF2B5EF4-FFF2-40B4-BE49-F238E27FC236}">
                <a16:creationId xmlns:a16="http://schemas.microsoft.com/office/drawing/2014/main" id="{FD5D9C4B-4E97-4E6B-8933-491DEE0E28E3}"/>
              </a:ext>
            </a:extLst>
          </p:cNvPr>
          <p:cNvSpPr txBox="1">
            <a:spLocks/>
          </p:cNvSpPr>
          <p:nvPr/>
        </p:nvSpPr>
        <p:spPr>
          <a:xfrm flipH="1">
            <a:off x="4374136" y="3501826"/>
            <a:ext cx="3192539" cy="350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●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ssistant Light"/>
              <a:buChar char="○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2857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Font typeface="Assistant Light"/>
              <a:buChar char="■"/>
              <a:defRPr sz="900" b="0" i="0" u="none" strike="noStrike" cap="none">
                <a:solidFill>
                  <a:srgbClr val="000000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>
              <a:buFont typeface="Assistant Light"/>
              <a:buNone/>
            </a:pPr>
            <a:r>
              <a:rPr lang="es-EC" dirty="0"/>
              <a:t>Se obtiene un marco de datos apto para predicciones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749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"/>
          <p:cNvSpPr txBox="1">
            <a:spLocks noGrp="1"/>
          </p:cNvSpPr>
          <p:nvPr>
            <p:ph type="ctrTitle"/>
          </p:nvPr>
        </p:nvSpPr>
        <p:spPr>
          <a:xfrm>
            <a:off x="2834926" y="405336"/>
            <a:ext cx="347375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COEFICIENTES DE DETERMINACIÓN</a:t>
            </a:r>
            <a:endParaRPr dirty="0"/>
          </a:p>
        </p:txBody>
      </p:sp>
      <p:sp>
        <p:nvSpPr>
          <p:cNvPr id="395" name="Google Shape;395;p38"/>
          <p:cNvSpPr/>
          <p:nvPr/>
        </p:nvSpPr>
        <p:spPr>
          <a:xfrm>
            <a:off x="6281297" y="1756677"/>
            <a:ext cx="1572129" cy="1361485"/>
          </a:xfrm>
          <a:custGeom>
            <a:avLst/>
            <a:gdLst/>
            <a:ahLst/>
            <a:cxnLst/>
            <a:rect l="l" t="t" r="r" b="b"/>
            <a:pathLst>
              <a:path w="57767" h="50027" extrusionOk="0">
                <a:moveTo>
                  <a:pt x="14439" y="0"/>
                </a:moveTo>
                <a:lnTo>
                  <a:pt x="0" y="25014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7" y="25014"/>
                </a:lnTo>
                <a:lnTo>
                  <a:pt x="4332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8"/>
          <p:cNvSpPr/>
          <p:nvPr/>
        </p:nvSpPr>
        <p:spPr>
          <a:xfrm>
            <a:off x="1123422" y="2389052"/>
            <a:ext cx="1571867" cy="1361485"/>
          </a:xfrm>
          <a:custGeom>
            <a:avLst/>
            <a:gdLst/>
            <a:ahLst/>
            <a:cxnLst/>
            <a:rect l="l" t="t" r="r" b="b"/>
            <a:pathLst>
              <a:path w="57768" h="50027" extrusionOk="0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8" y="25013"/>
                </a:lnTo>
                <a:lnTo>
                  <a:pt x="4332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8"/>
          <p:cNvSpPr/>
          <p:nvPr/>
        </p:nvSpPr>
        <p:spPr>
          <a:xfrm>
            <a:off x="3589112" y="1659424"/>
            <a:ext cx="1965378" cy="1702044"/>
          </a:xfrm>
          <a:custGeom>
            <a:avLst/>
            <a:gdLst/>
            <a:ahLst/>
            <a:cxnLst/>
            <a:rect l="l" t="t" r="r" b="b"/>
            <a:pathLst>
              <a:path w="57767" h="50027" extrusionOk="0">
                <a:moveTo>
                  <a:pt x="14439" y="0"/>
                </a:moveTo>
                <a:lnTo>
                  <a:pt x="0" y="25013"/>
                </a:lnTo>
                <a:lnTo>
                  <a:pt x="14439" y="50027"/>
                </a:lnTo>
                <a:lnTo>
                  <a:pt x="43328" y="50027"/>
                </a:lnTo>
                <a:lnTo>
                  <a:pt x="57767" y="25013"/>
                </a:lnTo>
                <a:lnTo>
                  <a:pt x="433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8"/>
          <p:cNvSpPr txBox="1"/>
          <p:nvPr/>
        </p:nvSpPr>
        <p:spPr>
          <a:xfrm>
            <a:off x="1229229" y="2668163"/>
            <a:ext cx="139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KNN PRODUCTO</a:t>
            </a:r>
            <a:endParaRPr sz="1100" b="1" dirty="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99" name="Google Shape;399;p38"/>
          <p:cNvSpPr/>
          <p:nvPr/>
        </p:nvSpPr>
        <p:spPr>
          <a:xfrm>
            <a:off x="1903853" y="1035153"/>
            <a:ext cx="2353813" cy="2037600"/>
          </a:xfrm>
          <a:custGeom>
            <a:avLst/>
            <a:gdLst/>
            <a:ahLst/>
            <a:cxnLst/>
            <a:rect l="l" t="t" r="r" b="b"/>
            <a:pathLst>
              <a:path w="57780" h="50027" extrusionOk="0">
                <a:moveTo>
                  <a:pt x="14452" y="0"/>
                </a:moveTo>
                <a:lnTo>
                  <a:pt x="0" y="25013"/>
                </a:lnTo>
                <a:lnTo>
                  <a:pt x="14452" y="50027"/>
                </a:lnTo>
                <a:lnTo>
                  <a:pt x="43328" y="50027"/>
                </a:lnTo>
                <a:lnTo>
                  <a:pt x="57780" y="25013"/>
                </a:lnTo>
                <a:lnTo>
                  <a:pt x="43328" y="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8"/>
          <p:cNvSpPr txBox="1"/>
          <p:nvPr/>
        </p:nvSpPr>
        <p:spPr>
          <a:xfrm>
            <a:off x="1212012" y="2928812"/>
            <a:ext cx="1394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51,45%</a:t>
            </a:r>
            <a:endParaRPr sz="2000" dirty="0">
              <a:solidFill>
                <a:schemeClr val="lt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401" name="Google Shape;401;p38"/>
          <p:cNvSpPr txBox="1"/>
          <p:nvPr/>
        </p:nvSpPr>
        <p:spPr>
          <a:xfrm>
            <a:off x="2529825" y="1622300"/>
            <a:ext cx="110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RF</a:t>
            </a:r>
            <a:endParaRPr sz="11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02" name="Google Shape;402;p38"/>
          <p:cNvSpPr txBox="1"/>
          <p:nvPr/>
        </p:nvSpPr>
        <p:spPr>
          <a:xfrm>
            <a:off x="2322400" y="1879600"/>
            <a:ext cx="14889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57,64%</a:t>
            </a:r>
            <a:endParaRPr sz="2000" dirty="0">
              <a:solidFill>
                <a:schemeClr val="dk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403" name="Google Shape;403;p38"/>
          <p:cNvSpPr txBox="1"/>
          <p:nvPr/>
        </p:nvSpPr>
        <p:spPr>
          <a:xfrm>
            <a:off x="5258142" y="2976575"/>
            <a:ext cx="1360265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RF MODIFICADO</a:t>
            </a:r>
            <a:endParaRPr sz="11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04" name="Google Shape;404;p38"/>
          <p:cNvSpPr/>
          <p:nvPr/>
        </p:nvSpPr>
        <p:spPr>
          <a:xfrm>
            <a:off x="4782212" y="2443900"/>
            <a:ext cx="2227101" cy="1928666"/>
          </a:xfrm>
          <a:custGeom>
            <a:avLst/>
            <a:gdLst/>
            <a:ahLst/>
            <a:cxnLst/>
            <a:rect l="l" t="t" r="r" b="b"/>
            <a:pathLst>
              <a:path w="57768" h="50027" extrusionOk="0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7" y="25013"/>
                </a:lnTo>
                <a:lnTo>
                  <a:pt x="43329" y="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8"/>
          <p:cNvSpPr txBox="1"/>
          <p:nvPr/>
        </p:nvSpPr>
        <p:spPr>
          <a:xfrm>
            <a:off x="5240925" y="3233863"/>
            <a:ext cx="1394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2000" dirty="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60,38%</a:t>
            </a:r>
            <a:endParaRPr sz="2000" dirty="0">
              <a:solidFill>
                <a:schemeClr val="dk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406" name="Google Shape;406;p38"/>
          <p:cNvSpPr txBox="1"/>
          <p:nvPr/>
        </p:nvSpPr>
        <p:spPr>
          <a:xfrm>
            <a:off x="3915987" y="2078800"/>
            <a:ext cx="1311627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KNN COMPLETO</a:t>
            </a:r>
            <a:endParaRPr sz="1100" b="1" dirty="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07" name="Google Shape;407;p38"/>
          <p:cNvSpPr txBox="1"/>
          <p:nvPr/>
        </p:nvSpPr>
        <p:spPr>
          <a:xfrm>
            <a:off x="3874675" y="2339449"/>
            <a:ext cx="1394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65,02%</a:t>
            </a:r>
            <a:endParaRPr sz="2000" dirty="0">
              <a:solidFill>
                <a:schemeClr val="lt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408" name="Google Shape;408;p38"/>
          <p:cNvSpPr txBox="1"/>
          <p:nvPr/>
        </p:nvSpPr>
        <p:spPr>
          <a:xfrm>
            <a:off x="6554725" y="2005763"/>
            <a:ext cx="110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KNN TIENDA</a:t>
            </a:r>
            <a:endParaRPr sz="1100" b="1" dirty="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09" name="Google Shape;409;p38"/>
          <p:cNvSpPr txBox="1"/>
          <p:nvPr/>
        </p:nvSpPr>
        <p:spPr>
          <a:xfrm>
            <a:off x="6408325" y="2266412"/>
            <a:ext cx="1394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21,45%</a:t>
            </a:r>
            <a:endParaRPr sz="2000" dirty="0">
              <a:solidFill>
                <a:schemeClr val="lt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3920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A1FA1-4AEB-4BF3-89E4-AC0957473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8196" y="1290175"/>
            <a:ext cx="3445205" cy="1782300"/>
          </a:xfrm>
        </p:spPr>
        <p:txBody>
          <a:bodyPr/>
          <a:lstStyle/>
          <a:p>
            <a:r>
              <a:rPr lang="es-EC" dirty="0"/>
              <a:t>AJUSTES RALIZADOS A RANDOM FOREST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A0EF2-B002-439C-B435-A2E85E3D4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58195" y="3072475"/>
            <a:ext cx="3445207" cy="717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Parámetros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óptimo</a:t>
            </a:r>
            <a:r>
              <a:rPr lang="en-US" dirty="0"/>
              <a:t> de </a:t>
            </a:r>
            <a:r>
              <a:rPr lang="en-US" dirty="0" err="1"/>
              <a:t>estimadores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Selección</a:t>
            </a:r>
            <a:r>
              <a:rPr lang="en-US" dirty="0"/>
              <a:t> de </a:t>
            </a:r>
            <a:r>
              <a:rPr lang="en-US" dirty="0" err="1"/>
              <a:t>caracteristicas</a:t>
            </a:r>
            <a:r>
              <a:rPr lang="en-US" dirty="0"/>
              <a:t> </a:t>
            </a:r>
            <a:r>
              <a:rPr lang="en-US" dirty="0" err="1"/>
              <a:t>importantes</a:t>
            </a:r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46A2B9F-477F-4AAA-A9E1-06A16B0E4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610739" cy="3719072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78C0188-DCA4-4DCE-9414-122DB8973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356" y="822149"/>
            <a:ext cx="2245839" cy="2196823"/>
          </a:xfrm>
          <a:prstGeom prst="rect">
            <a:avLst/>
          </a:prstGeom>
        </p:spPr>
      </p:pic>
      <p:pic>
        <p:nvPicPr>
          <p:cNvPr id="13" name="Picture 1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F3284981-0360-4348-A811-D1313A1D9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846" y="3367882"/>
            <a:ext cx="3300672" cy="171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87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5000" t="-45000" r="-5000" b="-45000"/>
          </a:stretch>
        </a:blip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OBSERVACIONES</a:t>
            </a:r>
            <a:endParaRPr dirty="0"/>
          </a:p>
        </p:txBody>
      </p:sp>
      <p:sp>
        <p:nvSpPr>
          <p:cNvPr id="389" name="Google Shape;389;p37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2350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4000" t="-17000" r="21000" b="-17000"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>
            <a:spLocks noGrp="1"/>
          </p:cNvSpPr>
          <p:nvPr>
            <p:ph type="ctrTitle"/>
          </p:nvPr>
        </p:nvSpPr>
        <p:spPr>
          <a:xfrm>
            <a:off x="2981244" y="405336"/>
            <a:ext cx="3181512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CONCLUSIONES Y </a:t>
            </a:r>
            <a:r>
              <a:rPr lang="en" dirty="0">
                <a:solidFill>
                  <a:schemeClr val="tx1"/>
                </a:solidFill>
              </a:rPr>
              <a:t>COMENTARIOS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34" name="Google Shape;234;p30"/>
          <p:cNvSpPr/>
          <p:nvPr/>
        </p:nvSpPr>
        <p:spPr>
          <a:xfrm>
            <a:off x="838200" y="1985413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4273350" y="1985418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0"/>
          <p:cNvSpPr/>
          <p:nvPr/>
        </p:nvSpPr>
        <p:spPr>
          <a:xfrm>
            <a:off x="7718775" y="1985343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0"/>
          <p:cNvSpPr txBox="1">
            <a:spLocks noGrp="1"/>
          </p:cNvSpPr>
          <p:nvPr>
            <p:ph type="ctrTitle" idx="2"/>
          </p:nvPr>
        </p:nvSpPr>
        <p:spPr>
          <a:xfrm flipH="1">
            <a:off x="71997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CORRELACIONES E IMPACTOS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5" name="Google Shape;265;p30"/>
          <p:cNvSpPr txBox="1">
            <a:spLocks noGrp="1"/>
          </p:cNvSpPr>
          <p:nvPr>
            <p:ph type="subTitle" idx="1"/>
          </p:nvPr>
        </p:nvSpPr>
        <p:spPr>
          <a:xfrm flipH="1">
            <a:off x="72000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>
                <a:solidFill>
                  <a:schemeClr val="lt1"/>
                </a:solidFill>
              </a:rPr>
              <a:t>Se pudo observar las relaciones entre variables y el impacto que tienen entre ellas, pero sobre todo, en las ventas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66" name="Google Shape;266;p30"/>
          <p:cNvSpPr txBox="1">
            <a:spLocks noGrp="1"/>
          </p:cNvSpPr>
          <p:nvPr>
            <p:ph type="ctrTitle" idx="3"/>
          </p:nvPr>
        </p:nvSpPr>
        <p:spPr>
          <a:xfrm flipH="1">
            <a:off x="3884850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MODELOS Y PREDICCIONES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7" name="Google Shape;267;p30"/>
          <p:cNvSpPr txBox="1">
            <a:spLocks noGrp="1"/>
          </p:cNvSpPr>
          <p:nvPr>
            <p:ph type="subTitle" idx="4"/>
          </p:nvPr>
        </p:nvSpPr>
        <p:spPr>
          <a:xfrm flipH="1">
            <a:off x="357945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Las predicciones realizadas pueden ser utilizadas para la toma de desiciones futuras, pero es recomendable mejorar el índice de acierto para que las mismas sean mas confiables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8" name="Google Shape;268;p30"/>
          <p:cNvSpPr txBox="1">
            <a:spLocks noGrp="1"/>
          </p:cNvSpPr>
          <p:nvPr>
            <p:ph type="ctrTitle" idx="5"/>
          </p:nvPr>
        </p:nvSpPr>
        <p:spPr>
          <a:xfrm flipH="1">
            <a:off x="704322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OPORTUNIDAD DE MEJORA</a:t>
            </a:r>
            <a:endParaRPr dirty="0"/>
          </a:p>
        </p:txBody>
      </p:sp>
      <p:sp>
        <p:nvSpPr>
          <p:cNvPr id="269" name="Google Shape;269;p30"/>
          <p:cNvSpPr txBox="1">
            <a:spLocks noGrp="1"/>
          </p:cNvSpPr>
          <p:nvPr>
            <p:ph type="subTitle" idx="6"/>
          </p:nvPr>
        </p:nvSpPr>
        <p:spPr>
          <a:xfrm flipH="1">
            <a:off x="6432425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</a:t>
            </a:r>
            <a:r>
              <a:rPr lang="en" dirty="0"/>
              <a:t>s posible crear un mejor modelo de predicciones ajustando los hiperparámetros y seleccionando las caracterisitcas más influyentes </a:t>
            </a:r>
            <a:endParaRPr dirty="0"/>
          </a:p>
        </p:txBody>
      </p:sp>
      <p:grpSp>
        <p:nvGrpSpPr>
          <p:cNvPr id="270" name="Google Shape;270;p30"/>
          <p:cNvGrpSpPr/>
          <p:nvPr/>
        </p:nvGrpSpPr>
        <p:grpSpPr>
          <a:xfrm>
            <a:off x="4441874" y="2108673"/>
            <a:ext cx="270538" cy="270876"/>
            <a:chOff x="1193875" y="238125"/>
            <a:chExt cx="5212675" cy="5219200"/>
          </a:xfrm>
        </p:grpSpPr>
        <p:sp>
          <p:nvSpPr>
            <p:cNvPr id="271" name="Google Shape;271;p30"/>
            <p:cNvSpPr/>
            <p:nvPr/>
          </p:nvSpPr>
          <p:spPr>
            <a:xfrm>
              <a:off x="4900300" y="521100"/>
              <a:ext cx="576575" cy="430600"/>
            </a:xfrm>
            <a:custGeom>
              <a:avLst/>
              <a:gdLst/>
              <a:ahLst/>
              <a:cxnLst/>
              <a:rect l="l" t="t" r="r" b="b"/>
              <a:pathLst>
                <a:path w="23063" h="17224" extrusionOk="0">
                  <a:moveTo>
                    <a:pt x="1" y="0"/>
                  </a:moveTo>
                  <a:lnTo>
                    <a:pt x="1" y="6035"/>
                  </a:lnTo>
                  <a:lnTo>
                    <a:pt x="17028" y="6035"/>
                  </a:lnTo>
                  <a:lnTo>
                    <a:pt x="17028" y="17223"/>
                  </a:lnTo>
                  <a:lnTo>
                    <a:pt x="23063" y="17223"/>
                  </a:lnTo>
                  <a:lnTo>
                    <a:pt x="23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5326000" y="1152275"/>
              <a:ext cx="150875" cy="150075"/>
            </a:xfrm>
            <a:custGeom>
              <a:avLst/>
              <a:gdLst/>
              <a:ahLst/>
              <a:cxnLst/>
              <a:rect l="l" t="t" r="r" b="b"/>
              <a:pathLst>
                <a:path w="6035" h="6003" extrusionOk="0">
                  <a:moveTo>
                    <a:pt x="0" y="1"/>
                  </a:moveTo>
                  <a:lnTo>
                    <a:pt x="0" y="6003"/>
                  </a:lnTo>
                  <a:lnTo>
                    <a:pt x="6035" y="6003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3565350" y="5048725"/>
              <a:ext cx="1194725" cy="150900"/>
            </a:xfrm>
            <a:custGeom>
              <a:avLst/>
              <a:gdLst/>
              <a:ahLst/>
              <a:cxnLst/>
              <a:rect l="l" t="t" r="r" b="b"/>
              <a:pathLst>
                <a:path w="47789" h="6036" extrusionOk="0">
                  <a:moveTo>
                    <a:pt x="0" y="1"/>
                  </a:moveTo>
                  <a:lnTo>
                    <a:pt x="0" y="6035"/>
                  </a:lnTo>
                  <a:lnTo>
                    <a:pt x="47788" y="6035"/>
                  </a:lnTo>
                  <a:lnTo>
                    <a:pt x="477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5019375" y="5048725"/>
              <a:ext cx="173725" cy="150900"/>
            </a:xfrm>
            <a:custGeom>
              <a:avLst/>
              <a:gdLst/>
              <a:ahLst/>
              <a:cxnLst/>
              <a:rect l="l" t="t" r="r" b="b"/>
              <a:pathLst>
                <a:path w="6949" h="6036" extrusionOk="0">
                  <a:moveTo>
                    <a:pt x="0" y="1"/>
                  </a:moveTo>
                  <a:lnTo>
                    <a:pt x="0" y="6035"/>
                  </a:lnTo>
                  <a:lnTo>
                    <a:pt x="6948" y="6035"/>
                  </a:lnTo>
                  <a:lnTo>
                    <a:pt x="69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1193875" y="238125"/>
              <a:ext cx="5212675" cy="5219200"/>
            </a:xfrm>
            <a:custGeom>
              <a:avLst/>
              <a:gdLst/>
              <a:ahLst/>
              <a:cxnLst/>
              <a:rect l="l" t="t" r="r" b="b"/>
              <a:pathLst>
                <a:path w="208507" h="208768" extrusionOk="0">
                  <a:moveTo>
                    <a:pt x="67132" y="10275"/>
                  </a:moveTo>
                  <a:lnTo>
                    <a:pt x="67132" y="41558"/>
                  </a:lnTo>
                  <a:lnTo>
                    <a:pt x="35882" y="41558"/>
                  </a:lnTo>
                  <a:lnTo>
                    <a:pt x="67132" y="10275"/>
                  </a:lnTo>
                  <a:close/>
                  <a:moveTo>
                    <a:pt x="25607" y="85758"/>
                  </a:moveTo>
                  <a:lnTo>
                    <a:pt x="25607" y="106961"/>
                  </a:lnTo>
                  <a:lnTo>
                    <a:pt x="9330" y="96359"/>
                  </a:lnTo>
                  <a:lnTo>
                    <a:pt x="25607" y="85758"/>
                  </a:lnTo>
                  <a:close/>
                  <a:moveTo>
                    <a:pt x="182639" y="85758"/>
                  </a:moveTo>
                  <a:cubicBezTo>
                    <a:pt x="189489" y="90194"/>
                    <a:pt x="195328" y="93945"/>
                    <a:pt x="199112" y="96392"/>
                  </a:cubicBezTo>
                  <a:cubicBezTo>
                    <a:pt x="195361" y="98838"/>
                    <a:pt x="189555" y="102589"/>
                    <a:pt x="182639" y="107058"/>
                  </a:cubicBezTo>
                  <a:lnTo>
                    <a:pt x="182639" y="85758"/>
                  </a:lnTo>
                  <a:close/>
                  <a:moveTo>
                    <a:pt x="176604" y="6035"/>
                  </a:moveTo>
                  <a:lnTo>
                    <a:pt x="176604" y="110973"/>
                  </a:lnTo>
                  <a:cubicBezTo>
                    <a:pt x="158924" y="122455"/>
                    <a:pt x="136352" y="137101"/>
                    <a:pt x="120857" y="147181"/>
                  </a:cubicBezTo>
                  <a:lnTo>
                    <a:pt x="104123" y="136286"/>
                  </a:lnTo>
                  <a:lnTo>
                    <a:pt x="87356" y="147213"/>
                  </a:lnTo>
                  <a:lnTo>
                    <a:pt x="31609" y="110875"/>
                  </a:lnTo>
                  <a:lnTo>
                    <a:pt x="31609" y="47560"/>
                  </a:lnTo>
                  <a:lnTo>
                    <a:pt x="73167" y="47560"/>
                  </a:lnTo>
                  <a:lnTo>
                    <a:pt x="73167" y="6035"/>
                  </a:lnTo>
                  <a:close/>
                  <a:moveTo>
                    <a:pt x="6035" y="101383"/>
                  </a:moveTo>
                  <a:lnTo>
                    <a:pt x="81844" y="150802"/>
                  </a:lnTo>
                  <a:lnTo>
                    <a:pt x="6035" y="200188"/>
                  </a:lnTo>
                  <a:lnTo>
                    <a:pt x="6035" y="101383"/>
                  </a:lnTo>
                  <a:close/>
                  <a:moveTo>
                    <a:pt x="202472" y="101383"/>
                  </a:moveTo>
                  <a:lnTo>
                    <a:pt x="202472" y="200221"/>
                  </a:lnTo>
                  <a:lnTo>
                    <a:pt x="126402" y="150769"/>
                  </a:lnTo>
                  <a:cubicBezTo>
                    <a:pt x="150476" y="135111"/>
                    <a:pt x="189196" y="109994"/>
                    <a:pt x="202472" y="101383"/>
                  </a:cubicBezTo>
                  <a:close/>
                  <a:moveTo>
                    <a:pt x="104123" y="143495"/>
                  </a:moveTo>
                  <a:lnTo>
                    <a:pt x="195328" y="202732"/>
                  </a:lnTo>
                  <a:lnTo>
                    <a:pt x="13146" y="202732"/>
                  </a:lnTo>
                  <a:lnTo>
                    <a:pt x="104123" y="143495"/>
                  </a:lnTo>
                  <a:close/>
                  <a:moveTo>
                    <a:pt x="68894" y="0"/>
                  </a:moveTo>
                  <a:lnTo>
                    <a:pt x="25607" y="43319"/>
                  </a:lnTo>
                  <a:lnTo>
                    <a:pt x="25607" y="78581"/>
                  </a:lnTo>
                  <a:lnTo>
                    <a:pt x="0" y="95250"/>
                  </a:lnTo>
                  <a:lnTo>
                    <a:pt x="0" y="208767"/>
                  </a:lnTo>
                  <a:lnTo>
                    <a:pt x="208507" y="208767"/>
                  </a:lnTo>
                  <a:lnTo>
                    <a:pt x="208507" y="95217"/>
                  </a:lnTo>
                  <a:lnTo>
                    <a:pt x="207104" y="94337"/>
                  </a:lnTo>
                  <a:cubicBezTo>
                    <a:pt x="206974" y="94239"/>
                    <a:pt x="196437" y="87552"/>
                    <a:pt x="182639" y="78581"/>
                  </a:cubicBezTo>
                  <a:lnTo>
                    <a:pt x="18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8405;p58">
            <a:extLst>
              <a:ext uri="{FF2B5EF4-FFF2-40B4-BE49-F238E27FC236}">
                <a16:creationId xmlns:a16="http://schemas.microsoft.com/office/drawing/2014/main" id="{D2B7C0D1-CA3F-48E4-BFCF-2F5A8B32C98C}"/>
              </a:ext>
            </a:extLst>
          </p:cNvPr>
          <p:cNvSpPr/>
          <p:nvPr/>
        </p:nvSpPr>
        <p:spPr>
          <a:xfrm>
            <a:off x="982162" y="2108673"/>
            <a:ext cx="299102" cy="275558"/>
          </a:xfrm>
          <a:custGeom>
            <a:avLst/>
            <a:gdLst/>
            <a:ahLst/>
            <a:cxnLst/>
            <a:rect l="l" t="t" r="r" b="b"/>
            <a:pathLst>
              <a:path w="12005" h="11060" extrusionOk="0">
                <a:moveTo>
                  <a:pt x="2049" y="2049"/>
                </a:moveTo>
                <a:cubicBezTo>
                  <a:pt x="2238" y="2049"/>
                  <a:pt x="2395" y="2206"/>
                  <a:pt x="2395" y="2395"/>
                </a:cubicBezTo>
                <a:cubicBezTo>
                  <a:pt x="2395" y="2584"/>
                  <a:pt x="2238" y="2742"/>
                  <a:pt x="2049" y="2742"/>
                </a:cubicBezTo>
                <a:cubicBezTo>
                  <a:pt x="1860" y="2742"/>
                  <a:pt x="1702" y="2584"/>
                  <a:pt x="1702" y="2395"/>
                </a:cubicBezTo>
                <a:cubicBezTo>
                  <a:pt x="1734" y="2206"/>
                  <a:pt x="1860" y="2049"/>
                  <a:pt x="2049" y="2049"/>
                </a:cubicBezTo>
                <a:close/>
                <a:moveTo>
                  <a:pt x="9736" y="2049"/>
                </a:moveTo>
                <a:cubicBezTo>
                  <a:pt x="9925" y="2049"/>
                  <a:pt x="10082" y="2206"/>
                  <a:pt x="10082" y="2395"/>
                </a:cubicBezTo>
                <a:cubicBezTo>
                  <a:pt x="10082" y="2584"/>
                  <a:pt x="9925" y="2742"/>
                  <a:pt x="9736" y="2742"/>
                </a:cubicBezTo>
                <a:cubicBezTo>
                  <a:pt x="9515" y="2742"/>
                  <a:pt x="9358" y="2584"/>
                  <a:pt x="9358" y="2395"/>
                </a:cubicBezTo>
                <a:cubicBezTo>
                  <a:pt x="9358" y="2206"/>
                  <a:pt x="9515" y="2049"/>
                  <a:pt x="9736" y="2049"/>
                </a:cubicBezTo>
                <a:close/>
                <a:moveTo>
                  <a:pt x="2049" y="3719"/>
                </a:moveTo>
                <a:lnTo>
                  <a:pt x="3151" y="5514"/>
                </a:lnTo>
                <a:lnTo>
                  <a:pt x="946" y="5514"/>
                </a:lnTo>
                <a:lnTo>
                  <a:pt x="2049" y="3719"/>
                </a:lnTo>
                <a:close/>
                <a:moveTo>
                  <a:pt x="9736" y="3719"/>
                </a:moveTo>
                <a:lnTo>
                  <a:pt x="10838" y="5514"/>
                </a:lnTo>
                <a:lnTo>
                  <a:pt x="8633" y="5514"/>
                </a:lnTo>
                <a:lnTo>
                  <a:pt x="9736" y="3719"/>
                </a:lnTo>
                <a:close/>
                <a:moveTo>
                  <a:pt x="3435" y="6207"/>
                </a:moveTo>
                <a:cubicBezTo>
                  <a:pt x="3466" y="6964"/>
                  <a:pt x="2836" y="7594"/>
                  <a:pt x="2049" y="7594"/>
                </a:cubicBezTo>
                <a:cubicBezTo>
                  <a:pt x="1292" y="7594"/>
                  <a:pt x="662" y="6964"/>
                  <a:pt x="662" y="6207"/>
                </a:cubicBezTo>
                <a:close/>
                <a:moveTo>
                  <a:pt x="11090" y="6207"/>
                </a:moveTo>
                <a:cubicBezTo>
                  <a:pt x="11090" y="6964"/>
                  <a:pt x="10460" y="7594"/>
                  <a:pt x="9736" y="7594"/>
                </a:cubicBezTo>
                <a:cubicBezTo>
                  <a:pt x="8980" y="7594"/>
                  <a:pt x="8350" y="6964"/>
                  <a:pt x="8350" y="6207"/>
                </a:cubicBezTo>
                <a:close/>
                <a:moveTo>
                  <a:pt x="5892" y="663"/>
                </a:moveTo>
                <a:cubicBezTo>
                  <a:pt x="6113" y="663"/>
                  <a:pt x="6270" y="820"/>
                  <a:pt x="6270" y="1009"/>
                </a:cubicBezTo>
                <a:lnTo>
                  <a:pt x="6270" y="8980"/>
                </a:lnTo>
                <a:lnTo>
                  <a:pt x="5546" y="8980"/>
                </a:lnTo>
                <a:lnTo>
                  <a:pt x="5546" y="1009"/>
                </a:lnTo>
                <a:cubicBezTo>
                  <a:pt x="5546" y="820"/>
                  <a:pt x="5703" y="663"/>
                  <a:pt x="5892" y="663"/>
                </a:cubicBezTo>
                <a:close/>
                <a:moveTo>
                  <a:pt x="8003" y="9673"/>
                </a:moveTo>
                <a:cubicBezTo>
                  <a:pt x="8192" y="9673"/>
                  <a:pt x="8350" y="9830"/>
                  <a:pt x="8350" y="10020"/>
                </a:cubicBezTo>
                <a:lnTo>
                  <a:pt x="8350" y="10398"/>
                </a:lnTo>
                <a:lnTo>
                  <a:pt x="3466" y="10398"/>
                </a:lnTo>
                <a:lnTo>
                  <a:pt x="3466" y="10020"/>
                </a:lnTo>
                <a:cubicBezTo>
                  <a:pt x="3466" y="9830"/>
                  <a:pt x="3624" y="9673"/>
                  <a:pt x="3813" y="9673"/>
                </a:cubicBezTo>
                <a:close/>
                <a:moveTo>
                  <a:pt x="5955" y="1"/>
                </a:moveTo>
                <a:cubicBezTo>
                  <a:pt x="5357" y="1"/>
                  <a:pt x="4916" y="474"/>
                  <a:pt x="4916" y="1009"/>
                </a:cubicBezTo>
                <a:lnTo>
                  <a:pt x="4916" y="1167"/>
                </a:lnTo>
                <a:cubicBezTo>
                  <a:pt x="3970" y="1671"/>
                  <a:pt x="3655" y="1891"/>
                  <a:pt x="3057" y="1954"/>
                </a:cubicBezTo>
                <a:cubicBezTo>
                  <a:pt x="2899" y="1608"/>
                  <a:pt x="2553" y="1324"/>
                  <a:pt x="2112" y="1324"/>
                </a:cubicBezTo>
                <a:cubicBezTo>
                  <a:pt x="1734" y="1324"/>
                  <a:pt x="1387" y="1576"/>
                  <a:pt x="1166" y="1923"/>
                </a:cubicBezTo>
                <a:cubicBezTo>
                  <a:pt x="946" y="1891"/>
                  <a:pt x="694" y="1797"/>
                  <a:pt x="505" y="1734"/>
                </a:cubicBezTo>
                <a:cubicBezTo>
                  <a:pt x="454" y="1708"/>
                  <a:pt x="404" y="1697"/>
                  <a:pt x="355" y="1697"/>
                </a:cubicBezTo>
                <a:cubicBezTo>
                  <a:pt x="224" y="1697"/>
                  <a:pt x="110" y="1784"/>
                  <a:pt x="64" y="1923"/>
                </a:cubicBezTo>
                <a:cubicBezTo>
                  <a:pt x="1" y="2112"/>
                  <a:pt x="64" y="2301"/>
                  <a:pt x="284" y="2364"/>
                </a:cubicBezTo>
                <a:cubicBezTo>
                  <a:pt x="536" y="2458"/>
                  <a:pt x="820" y="2553"/>
                  <a:pt x="1135" y="2616"/>
                </a:cubicBezTo>
                <a:cubicBezTo>
                  <a:pt x="1229" y="2899"/>
                  <a:pt x="1387" y="3151"/>
                  <a:pt x="1607" y="3277"/>
                </a:cubicBezTo>
                <a:lnTo>
                  <a:pt x="127" y="5703"/>
                </a:lnTo>
                <a:cubicBezTo>
                  <a:pt x="64" y="5735"/>
                  <a:pt x="64" y="5829"/>
                  <a:pt x="64" y="5892"/>
                </a:cubicBezTo>
                <a:lnTo>
                  <a:pt x="64" y="6239"/>
                </a:lnTo>
                <a:cubicBezTo>
                  <a:pt x="64" y="7405"/>
                  <a:pt x="1009" y="8350"/>
                  <a:pt x="2175" y="8350"/>
                </a:cubicBezTo>
                <a:cubicBezTo>
                  <a:pt x="3309" y="8350"/>
                  <a:pt x="4254" y="7405"/>
                  <a:pt x="4254" y="6239"/>
                </a:cubicBezTo>
                <a:lnTo>
                  <a:pt x="4254" y="5892"/>
                </a:lnTo>
                <a:cubicBezTo>
                  <a:pt x="4254" y="5829"/>
                  <a:pt x="4254" y="5766"/>
                  <a:pt x="4222" y="5703"/>
                </a:cubicBezTo>
                <a:lnTo>
                  <a:pt x="2710" y="3277"/>
                </a:lnTo>
                <a:cubicBezTo>
                  <a:pt x="2962" y="3183"/>
                  <a:pt x="3120" y="2931"/>
                  <a:pt x="3183" y="2647"/>
                </a:cubicBezTo>
                <a:cubicBezTo>
                  <a:pt x="3844" y="2553"/>
                  <a:pt x="4222" y="2332"/>
                  <a:pt x="4947" y="1954"/>
                </a:cubicBezTo>
                <a:lnTo>
                  <a:pt x="4947" y="8980"/>
                </a:lnTo>
                <a:lnTo>
                  <a:pt x="3939" y="8980"/>
                </a:lnTo>
                <a:cubicBezTo>
                  <a:pt x="3340" y="8980"/>
                  <a:pt x="2899" y="9421"/>
                  <a:pt x="2899" y="9988"/>
                </a:cubicBezTo>
                <a:lnTo>
                  <a:pt x="2899" y="10713"/>
                </a:lnTo>
                <a:cubicBezTo>
                  <a:pt x="2899" y="10902"/>
                  <a:pt x="3057" y="11059"/>
                  <a:pt x="3246" y="11059"/>
                </a:cubicBezTo>
                <a:lnTo>
                  <a:pt x="8822" y="11059"/>
                </a:lnTo>
                <a:cubicBezTo>
                  <a:pt x="9011" y="11059"/>
                  <a:pt x="9169" y="10902"/>
                  <a:pt x="9169" y="10713"/>
                </a:cubicBezTo>
                <a:lnTo>
                  <a:pt x="9169" y="9988"/>
                </a:lnTo>
                <a:cubicBezTo>
                  <a:pt x="9169" y="9389"/>
                  <a:pt x="8696" y="8980"/>
                  <a:pt x="8129" y="8980"/>
                </a:cubicBezTo>
                <a:lnTo>
                  <a:pt x="7089" y="8980"/>
                </a:lnTo>
                <a:lnTo>
                  <a:pt x="7089" y="1954"/>
                </a:lnTo>
                <a:cubicBezTo>
                  <a:pt x="7814" y="2332"/>
                  <a:pt x="8224" y="2553"/>
                  <a:pt x="8885" y="2647"/>
                </a:cubicBezTo>
                <a:cubicBezTo>
                  <a:pt x="8980" y="2931"/>
                  <a:pt x="9137" y="3120"/>
                  <a:pt x="9358" y="3277"/>
                </a:cubicBezTo>
                <a:lnTo>
                  <a:pt x="7877" y="5703"/>
                </a:lnTo>
                <a:cubicBezTo>
                  <a:pt x="7814" y="5735"/>
                  <a:pt x="7814" y="5829"/>
                  <a:pt x="7814" y="5892"/>
                </a:cubicBezTo>
                <a:lnTo>
                  <a:pt x="7814" y="6239"/>
                </a:lnTo>
                <a:cubicBezTo>
                  <a:pt x="7814" y="7405"/>
                  <a:pt x="8759" y="8350"/>
                  <a:pt x="9925" y="8350"/>
                </a:cubicBezTo>
                <a:cubicBezTo>
                  <a:pt x="11059" y="8350"/>
                  <a:pt x="12004" y="7405"/>
                  <a:pt x="12004" y="6239"/>
                </a:cubicBezTo>
                <a:lnTo>
                  <a:pt x="12004" y="5892"/>
                </a:lnTo>
                <a:cubicBezTo>
                  <a:pt x="12004" y="5829"/>
                  <a:pt x="12004" y="5766"/>
                  <a:pt x="11973" y="5703"/>
                </a:cubicBezTo>
                <a:lnTo>
                  <a:pt x="10460" y="3277"/>
                </a:lnTo>
                <a:cubicBezTo>
                  <a:pt x="10523" y="3151"/>
                  <a:pt x="10681" y="2899"/>
                  <a:pt x="10744" y="2616"/>
                </a:cubicBezTo>
                <a:cubicBezTo>
                  <a:pt x="11027" y="2553"/>
                  <a:pt x="11343" y="2458"/>
                  <a:pt x="11626" y="2364"/>
                </a:cubicBezTo>
                <a:cubicBezTo>
                  <a:pt x="11815" y="2269"/>
                  <a:pt x="11878" y="2080"/>
                  <a:pt x="11815" y="1923"/>
                </a:cubicBezTo>
                <a:cubicBezTo>
                  <a:pt x="11746" y="1784"/>
                  <a:pt x="11626" y="1697"/>
                  <a:pt x="11505" y="1697"/>
                </a:cubicBezTo>
                <a:cubicBezTo>
                  <a:pt x="11461" y="1697"/>
                  <a:pt x="11416" y="1708"/>
                  <a:pt x="11374" y="1734"/>
                </a:cubicBezTo>
                <a:cubicBezTo>
                  <a:pt x="11122" y="1797"/>
                  <a:pt x="10933" y="1891"/>
                  <a:pt x="10712" y="1923"/>
                </a:cubicBezTo>
                <a:cubicBezTo>
                  <a:pt x="10555" y="1576"/>
                  <a:pt x="10208" y="1324"/>
                  <a:pt x="9767" y="1324"/>
                </a:cubicBezTo>
                <a:cubicBezTo>
                  <a:pt x="9326" y="1324"/>
                  <a:pt x="8980" y="1576"/>
                  <a:pt x="8822" y="1954"/>
                </a:cubicBezTo>
                <a:cubicBezTo>
                  <a:pt x="8224" y="1828"/>
                  <a:pt x="7908" y="1639"/>
                  <a:pt x="6963" y="1167"/>
                </a:cubicBezTo>
                <a:lnTo>
                  <a:pt x="6963" y="1009"/>
                </a:lnTo>
                <a:cubicBezTo>
                  <a:pt x="6963" y="411"/>
                  <a:pt x="6491" y="1"/>
                  <a:pt x="5955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/>
              </a:solidFill>
              <a:highlight>
                <a:srgbClr val="C0C0C0"/>
              </a:highlight>
            </a:endParaRPr>
          </a:p>
        </p:txBody>
      </p:sp>
      <p:grpSp>
        <p:nvGrpSpPr>
          <p:cNvPr id="46" name="Google Shape;7877;p57">
            <a:extLst>
              <a:ext uri="{FF2B5EF4-FFF2-40B4-BE49-F238E27FC236}">
                <a16:creationId xmlns:a16="http://schemas.microsoft.com/office/drawing/2014/main" id="{A70E76A5-DA22-48EE-AC0C-7449F20621B3}"/>
              </a:ext>
            </a:extLst>
          </p:cNvPr>
          <p:cNvGrpSpPr/>
          <p:nvPr/>
        </p:nvGrpSpPr>
        <p:grpSpPr>
          <a:xfrm>
            <a:off x="7883913" y="2109435"/>
            <a:ext cx="267023" cy="267023"/>
            <a:chOff x="-4573475" y="2045850"/>
            <a:chExt cx="293800" cy="293800"/>
          </a:xfrm>
          <a:solidFill>
            <a:schemeClr val="tx1"/>
          </a:solidFill>
        </p:grpSpPr>
        <p:sp>
          <p:nvSpPr>
            <p:cNvPr id="47" name="Google Shape;7878;p57">
              <a:extLst>
                <a:ext uri="{FF2B5EF4-FFF2-40B4-BE49-F238E27FC236}">
                  <a16:creationId xmlns:a16="http://schemas.microsoft.com/office/drawing/2014/main" id="{5AB9F479-F88B-4CED-826E-14B0FE3D66B2}"/>
                </a:ext>
              </a:extLst>
            </p:cNvPr>
            <p:cNvSpPr/>
            <p:nvPr/>
          </p:nvSpPr>
          <p:spPr>
            <a:xfrm>
              <a:off x="-4573475" y="2045850"/>
              <a:ext cx="293800" cy="293800"/>
            </a:xfrm>
            <a:custGeom>
              <a:avLst/>
              <a:gdLst/>
              <a:ahLst/>
              <a:cxnLst/>
              <a:rect l="l" t="t" r="r" b="b"/>
              <a:pathLst>
                <a:path w="11752" h="11752" extrusionOk="0">
                  <a:moveTo>
                    <a:pt x="6333" y="756"/>
                  </a:moveTo>
                  <a:lnTo>
                    <a:pt x="6459" y="1292"/>
                  </a:lnTo>
                  <a:cubicBezTo>
                    <a:pt x="6490" y="1418"/>
                    <a:pt x="6585" y="1544"/>
                    <a:pt x="6742" y="1576"/>
                  </a:cubicBezTo>
                  <a:cubicBezTo>
                    <a:pt x="7372" y="1702"/>
                    <a:pt x="7908" y="1922"/>
                    <a:pt x="8444" y="2300"/>
                  </a:cubicBezTo>
                  <a:cubicBezTo>
                    <a:pt x="8491" y="2332"/>
                    <a:pt x="8546" y="2347"/>
                    <a:pt x="8605" y="2347"/>
                  </a:cubicBezTo>
                  <a:cubicBezTo>
                    <a:pt x="8664" y="2347"/>
                    <a:pt x="8727" y="2332"/>
                    <a:pt x="8790" y="2300"/>
                  </a:cubicBezTo>
                  <a:lnTo>
                    <a:pt x="9231" y="2017"/>
                  </a:lnTo>
                  <a:lnTo>
                    <a:pt x="9798" y="2584"/>
                  </a:lnTo>
                  <a:lnTo>
                    <a:pt x="9546" y="3025"/>
                  </a:lnTo>
                  <a:cubicBezTo>
                    <a:pt x="9452" y="3151"/>
                    <a:pt x="9452" y="3308"/>
                    <a:pt x="9546" y="3371"/>
                  </a:cubicBezTo>
                  <a:cubicBezTo>
                    <a:pt x="9893" y="3907"/>
                    <a:pt x="10113" y="4505"/>
                    <a:pt x="10239" y="5073"/>
                  </a:cubicBezTo>
                  <a:cubicBezTo>
                    <a:pt x="10271" y="5199"/>
                    <a:pt x="10365" y="5325"/>
                    <a:pt x="10523" y="5356"/>
                  </a:cubicBezTo>
                  <a:lnTo>
                    <a:pt x="11058" y="5482"/>
                  </a:lnTo>
                  <a:lnTo>
                    <a:pt x="11058" y="6301"/>
                  </a:lnTo>
                  <a:lnTo>
                    <a:pt x="10523" y="6427"/>
                  </a:lnTo>
                  <a:cubicBezTo>
                    <a:pt x="10397" y="6459"/>
                    <a:pt x="10271" y="6553"/>
                    <a:pt x="10239" y="6711"/>
                  </a:cubicBezTo>
                  <a:cubicBezTo>
                    <a:pt x="10113" y="7309"/>
                    <a:pt x="9893" y="7877"/>
                    <a:pt x="9546" y="8381"/>
                  </a:cubicBezTo>
                  <a:cubicBezTo>
                    <a:pt x="9452" y="8507"/>
                    <a:pt x="9452" y="8633"/>
                    <a:pt x="9546" y="8759"/>
                  </a:cubicBezTo>
                  <a:lnTo>
                    <a:pt x="9798" y="9168"/>
                  </a:lnTo>
                  <a:lnTo>
                    <a:pt x="9231" y="9767"/>
                  </a:lnTo>
                  <a:lnTo>
                    <a:pt x="8790" y="9483"/>
                  </a:lnTo>
                  <a:cubicBezTo>
                    <a:pt x="8727" y="9452"/>
                    <a:pt x="8656" y="9436"/>
                    <a:pt x="8593" y="9436"/>
                  </a:cubicBezTo>
                  <a:cubicBezTo>
                    <a:pt x="8530" y="9436"/>
                    <a:pt x="8475" y="9452"/>
                    <a:pt x="8444" y="9483"/>
                  </a:cubicBezTo>
                  <a:cubicBezTo>
                    <a:pt x="7908" y="9861"/>
                    <a:pt x="7341" y="10082"/>
                    <a:pt x="6742" y="10208"/>
                  </a:cubicBezTo>
                  <a:cubicBezTo>
                    <a:pt x="6616" y="10239"/>
                    <a:pt x="6490" y="10334"/>
                    <a:pt x="6459" y="10428"/>
                  </a:cubicBezTo>
                  <a:lnTo>
                    <a:pt x="6333" y="10964"/>
                  </a:lnTo>
                  <a:lnTo>
                    <a:pt x="5514" y="10964"/>
                  </a:lnTo>
                  <a:lnTo>
                    <a:pt x="5388" y="10428"/>
                  </a:lnTo>
                  <a:cubicBezTo>
                    <a:pt x="5356" y="10334"/>
                    <a:pt x="5230" y="10208"/>
                    <a:pt x="5136" y="10208"/>
                  </a:cubicBezTo>
                  <a:cubicBezTo>
                    <a:pt x="4505" y="10082"/>
                    <a:pt x="3938" y="9861"/>
                    <a:pt x="3434" y="9483"/>
                  </a:cubicBezTo>
                  <a:cubicBezTo>
                    <a:pt x="3371" y="9452"/>
                    <a:pt x="3308" y="9436"/>
                    <a:pt x="3249" y="9436"/>
                  </a:cubicBezTo>
                  <a:cubicBezTo>
                    <a:pt x="3190" y="9436"/>
                    <a:pt x="3135" y="9452"/>
                    <a:pt x="3088" y="9483"/>
                  </a:cubicBezTo>
                  <a:lnTo>
                    <a:pt x="2647" y="9767"/>
                  </a:lnTo>
                  <a:lnTo>
                    <a:pt x="2048" y="9168"/>
                  </a:lnTo>
                  <a:lnTo>
                    <a:pt x="2332" y="8759"/>
                  </a:lnTo>
                  <a:cubicBezTo>
                    <a:pt x="2395" y="8633"/>
                    <a:pt x="2395" y="8475"/>
                    <a:pt x="2332" y="8381"/>
                  </a:cubicBezTo>
                  <a:cubicBezTo>
                    <a:pt x="1985" y="7877"/>
                    <a:pt x="1733" y="7278"/>
                    <a:pt x="1607" y="6711"/>
                  </a:cubicBezTo>
                  <a:cubicBezTo>
                    <a:pt x="1575" y="6585"/>
                    <a:pt x="1512" y="6459"/>
                    <a:pt x="1386" y="6427"/>
                  </a:cubicBezTo>
                  <a:lnTo>
                    <a:pt x="882" y="6301"/>
                  </a:lnTo>
                  <a:lnTo>
                    <a:pt x="882" y="5482"/>
                  </a:lnTo>
                  <a:lnTo>
                    <a:pt x="1386" y="5356"/>
                  </a:lnTo>
                  <a:cubicBezTo>
                    <a:pt x="1512" y="5325"/>
                    <a:pt x="1607" y="5199"/>
                    <a:pt x="1607" y="5073"/>
                  </a:cubicBezTo>
                  <a:cubicBezTo>
                    <a:pt x="1733" y="4442"/>
                    <a:pt x="1985" y="3907"/>
                    <a:pt x="2332" y="3371"/>
                  </a:cubicBezTo>
                  <a:cubicBezTo>
                    <a:pt x="2395" y="3277"/>
                    <a:pt x="2395" y="3151"/>
                    <a:pt x="2332" y="3025"/>
                  </a:cubicBezTo>
                  <a:lnTo>
                    <a:pt x="2048" y="2584"/>
                  </a:lnTo>
                  <a:lnTo>
                    <a:pt x="2647" y="2017"/>
                  </a:lnTo>
                  <a:lnTo>
                    <a:pt x="3088" y="2300"/>
                  </a:lnTo>
                  <a:cubicBezTo>
                    <a:pt x="3135" y="2332"/>
                    <a:pt x="3198" y="2347"/>
                    <a:pt x="3261" y="2347"/>
                  </a:cubicBezTo>
                  <a:cubicBezTo>
                    <a:pt x="3324" y="2347"/>
                    <a:pt x="3387" y="2332"/>
                    <a:pt x="3434" y="2300"/>
                  </a:cubicBezTo>
                  <a:cubicBezTo>
                    <a:pt x="3938" y="1922"/>
                    <a:pt x="4537" y="1702"/>
                    <a:pt x="5136" y="1576"/>
                  </a:cubicBezTo>
                  <a:cubicBezTo>
                    <a:pt x="5230" y="1544"/>
                    <a:pt x="5356" y="1450"/>
                    <a:pt x="5388" y="1292"/>
                  </a:cubicBezTo>
                  <a:lnTo>
                    <a:pt x="5514" y="756"/>
                  </a:lnTo>
                  <a:close/>
                  <a:moveTo>
                    <a:pt x="5167" y="0"/>
                  </a:moveTo>
                  <a:cubicBezTo>
                    <a:pt x="5009" y="0"/>
                    <a:pt x="4852" y="126"/>
                    <a:pt x="4852" y="284"/>
                  </a:cubicBezTo>
                  <a:lnTo>
                    <a:pt x="4694" y="882"/>
                  </a:lnTo>
                  <a:cubicBezTo>
                    <a:pt x="4127" y="977"/>
                    <a:pt x="3623" y="1229"/>
                    <a:pt x="3119" y="1513"/>
                  </a:cubicBezTo>
                  <a:lnTo>
                    <a:pt x="2615" y="1197"/>
                  </a:lnTo>
                  <a:cubicBezTo>
                    <a:pt x="2557" y="1154"/>
                    <a:pt x="2485" y="1130"/>
                    <a:pt x="2412" y="1130"/>
                  </a:cubicBezTo>
                  <a:cubicBezTo>
                    <a:pt x="2327" y="1130"/>
                    <a:pt x="2242" y="1161"/>
                    <a:pt x="2174" y="1229"/>
                  </a:cubicBezTo>
                  <a:lnTo>
                    <a:pt x="1197" y="2206"/>
                  </a:lnTo>
                  <a:cubicBezTo>
                    <a:pt x="1071" y="2332"/>
                    <a:pt x="1071" y="2489"/>
                    <a:pt x="1134" y="2647"/>
                  </a:cubicBezTo>
                  <a:lnTo>
                    <a:pt x="1449" y="3151"/>
                  </a:lnTo>
                  <a:cubicBezTo>
                    <a:pt x="1134" y="3623"/>
                    <a:pt x="945" y="4159"/>
                    <a:pt x="819" y="4726"/>
                  </a:cubicBezTo>
                  <a:lnTo>
                    <a:pt x="284" y="4884"/>
                  </a:lnTo>
                  <a:cubicBezTo>
                    <a:pt x="126" y="4915"/>
                    <a:pt x="0" y="5041"/>
                    <a:pt x="0" y="5199"/>
                  </a:cubicBezTo>
                  <a:lnTo>
                    <a:pt x="0" y="6585"/>
                  </a:lnTo>
                  <a:cubicBezTo>
                    <a:pt x="0" y="6742"/>
                    <a:pt x="126" y="6868"/>
                    <a:pt x="284" y="6900"/>
                  </a:cubicBezTo>
                  <a:lnTo>
                    <a:pt x="819" y="7057"/>
                  </a:lnTo>
                  <a:cubicBezTo>
                    <a:pt x="945" y="7593"/>
                    <a:pt x="1197" y="8129"/>
                    <a:pt x="1449" y="8633"/>
                  </a:cubicBezTo>
                  <a:lnTo>
                    <a:pt x="1134" y="9137"/>
                  </a:lnTo>
                  <a:cubicBezTo>
                    <a:pt x="1071" y="9263"/>
                    <a:pt x="1071" y="9452"/>
                    <a:pt x="1197" y="9578"/>
                  </a:cubicBezTo>
                  <a:lnTo>
                    <a:pt x="2174" y="10554"/>
                  </a:lnTo>
                  <a:cubicBezTo>
                    <a:pt x="2242" y="10622"/>
                    <a:pt x="2318" y="10653"/>
                    <a:pt x="2399" y="10653"/>
                  </a:cubicBezTo>
                  <a:cubicBezTo>
                    <a:pt x="2469" y="10653"/>
                    <a:pt x="2542" y="10630"/>
                    <a:pt x="2615" y="10586"/>
                  </a:cubicBezTo>
                  <a:lnTo>
                    <a:pt x="3119" y="10271"/>
                  </a:lnTo>
                  <a:cubicBezTo>
                    <a:pt x="3592" y="10586"/>
                    <a:pt x="4127" y="10806"/>
                    <a:pt x="4694" y="10901"/>
                  </a:cubicBezTo>
                  <a:lnTo>
                    <a:pt x="4852" y="11468"/>
                  </a:lnTo>
                  <a:cubicBezTo>
                    <a:pt x="4883" y="11626"/>
                    <a:pt x="5009" y="11752"/>
                    <a:pt x="5167" y="11752"/>
                  </a:cubicBezTo>
                  <a:lnTo>
                    <a:pt x="6553" y="11752"/>
                  </a:lnTo>
                  <a:cubicBezTo>
                    <a:pt x="6711" y="11752"/>
                    <a:pt x="6805" y="11626"/>
                    <a:pt x="6868" y="11468"/>
                  </a:cubicBezTo>
                  <a:lnTo>
                    <a:pt x="7026" y="10901"/>
                  </a:lnTo>
                  <a:cubicBezTo>
                    <a:pt x="7561" y="10806"/>
                    <a:pt x="8065" y="10554"/>
                    <a:pt x="8601" y="10271"/>
                  </a:cubicBezTo>
                  <a:lnTo>
                    <a:pt x="9105" y="10586"/>
                  </a:lnTo>
                  <a:cubicBezTo>
                    <a:pt x="9164" y="10630"/>
                    <a:pt x="9236" y="10653"/>
                    <a:pt x="9309" y="10653"/>
                  </a:cubicBezTo>
                  <a:cubicBezTo>
                    <a:pt x="9393" y="10653"/>
                    <a:pt x="9479" y="10622"/>
                    <a:pt x="9546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4" y="9137"/>
                  </a:cubicBezTo>
                  <a:lnTo>
                    <a:pt x="10239" y="8633"/>
                  </a:lnTo>
                  <a:cubicBezTo>
                    <a:pt x="10554" y="8160"/>
                    <a:pt x="10743" y="7656"/>
                    <a:pt x="10869" y="7057"/>
                  </a:cubicBezTo>
                  <a:lnTo>
                    <a:pt x="11468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9"/>
                  </a:lnTo>
                  <a:cubicBezTo>
                    <a:pt x="11752" y="5041"/>
                    <a:pt x="11626" y="4915"/>
                    <a:pt x="11468" y="4884"/>
                  </a:cubicBezTo>
                  <a:lnTo>
                    <a:pt x="10869" y="4726"/>
                  </a:lnTo>
                  <a:cubicBezTo>
                    <a:pt x="10743" y="4159"/>
                    <a:pt x="10523" y="3655"/>
                    <a:pt x="10239" y="3151"/>
                  </a:cubicBezTo>
                  <a:lnTo>
                    <a:pt x="10554" y="2647"/>
                  </a:lnTo>
                  <a:cubicBezTo>
                    <a:pt x="10649" y="2521"/>
                    <a:pt x="10649" y="2332"/>
                    <a:pt x="10523" y="2206"/>
                  </a:cubicBezTo>
                  <a:lnTo>
                    <a:pt x="9546" y="1229"/>
                  </a:lnTo>
                  <a:cubicBezTo>
                    <a:pt x="9479" y="1161"/>
                    <a:pt x="9402" y="1130"/>
                    <a:pt x="9321" y="1130"/>
                  </a:cubicBezTo>
                  <a:cubicBezTo>
                    <a:pt x="9251" y="1130"/>
                    <a:pt x="9178" y="1154"/>
                    <a:pt x="9105" y="1197"/>
                  </a:cubicBezTo>
                  <a:lnTo>
                    <a:pt x="8601" y="1513"/>
                  </a:lnTo>
                  <a:cubicBezTo>
                    <a:pt x="8128" y="1197"/>
                    <a:pt x="7593" y="977"/>
                    <a:pt x="7026" y="882"/>
                  </a:cubicBezTo>
                  <a:lnTo>
                    <a:pt x="6868" y="284"/>
                  </a:lnTo>
                  <a:cubicBezTo>
                    <a:pt x="6805" y="126"/>
                    <a:pt x="6711" y="0"/>
                    <a:pt x="65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79;p57">
              <a:extLst>
                <a:ext uri="{FF2B5EF4-FFF2-40B4-BE49-F238E27FC236}">
                  <a16:creationId xmlns:a16="http://schemas.microsoft.com/office/drawing/2014/main" id="{4C07EA27-D709-4D44-AE20-4AABF5C12C94}"/>
                </a:ext>
              </a:extLst>
            </p:cNvPr>
            <p:cNvSpPr/>
            <p:nvPr/>
          </p:nvSpPr>
          <p:spPr>
            <a:xfrm>
              <a:off x="-4521500" y="209940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50" y="662"/>
                  </a:moveTo>
                  <a:cubicBezTo>
                    <a:pt x="5451" y="662"/>
                    <a:pt x="6837" y="2017"/>
                    <a:pt x="6837" y="3718"/>
                  </a:cubicBezTo>
                  <a:cubicBezTo>
                    <a:pt x="6869" y="5104"/>
                    <a:pt x="6049" y="6239"/>
                    <a:pt x="4821" y="6648"/>
                  </a:cubicBezTo>
                  <a:lnTo>
                    <a:pt x="4821" y="5892"/>
                  </a:lnTo>
                  <a:cubicBezTo>
                    <a:pt x="5640" y="5514"/>
                    <a:pt x="6207" y="4663"/>
                    <a:pt x="6207" y="3718"/>
                  </a:cubicBezTo>
                  <a:cubicBezTo>
                    <a:pt x="6207" y="2710"/>
                    <a:pt x="5577" y="1796"/>
                    <a:pt x="4569" y="1481"/>
                  </a:cubicBezTo>
                  <a:cubicBezTo>
                    <a:pt x="4535" y="1472"/>
                    <a:pt x="4501" y="1467"/>
                    <a:pt x="4468" y="1467"/>
                  </a:cubicBezTo>
                  <a:cubicBezTo>
                    <a:pt x="4278" y="1467"/>
                    <a:pt x="4096" y="1609"/>
                    <a:pt x="4096" y="1796"/>
                  </a:cubicBezTo>
                  <a:lnTo>
                    <a:pt x="4096" y="3372"/>
                  </a:lnTo>
                  <a:lnTo>
                    <a:pt x="3435" y="3372"/>
                  </a:lnTo>
                  <a:lnTo>
                    <a:pt x="3435" y="1796"/>
                  </a:lnTo>
                  <a:cubicBezTo>
                    <a:pt x="3435" y="1609"/>
                    <a:pt x="3276" y="1467"/>
                    <a:pt x="3073" y="1467"/>
                  </a:cubicBezTo>
                  <a:cubicBezTo>
                    <a:pt x="3037" y="1467"/>
                    <a:pt x="3000" y="1472"/>
                    <a:pt x="2962" y="1481"/>
                  </a:cubicBezTo>
                  <a:cubicBezTo>
                    <a:pt x="2017" y="1828"/>
                    <a:pt x="1355" y="2742"/>
                    <a:pt x="1355" y="3718"/>
                  </a:cubicBezTo>
                  <a:cubicBezTo>
                    <a:pt x="1355" y="4663"/>
                    <a:pt x="1891" y="5514"/>
                    <a:pt x="2741" y="5892"/>
                  </a:cubicBezTo>
                  <a:lnTo>
                    <a:pt x="2741" y="6648"/>
                  </a:lnTo>
                  <a:cubicBezTo>
                    <a:pt x="1544" y="6207"/>
                    <a:pt x="694" y="5073"/>
                    <a:pt x="694" y="3718"/>
                  </a:cubicBezTo>
                  <a:cubicBezTo>
                    <a:pt x="694" y="2017"/>
                    <a:pt x="2048" y="662"/>
                    <a:pt x="3750" y="662"/>
                  </a:cubicBezTo>
                  <a:close/>
                  <a:moveTo>
                    <a:pt x="4852" y="2363"/>
                  </a:moveTo>
                  <a:cubicBezTo>
                    <a:pt x="5293" y="2679"/>
                    <a:pt x="5514" y="3183"/>
                    <a:pt x="5514" y="3718"/>
                  </a:cubicBezTo>
                  <a:cubicBezTo>
                    <a:pt x="5514" y="4443"/>
                    <a:pt x="5041" y="5104"/>
                    <a:pt x="4380" y="5356"/>
                  </a:cubicBezTo>
                  <a:cubicBezTo>
                    <a:pt x="4254" y="5388"/>
                    <a:pt x="4159" y="5545"/>
                    <a:pt x="4159" y="5671"/>
                  </a:cubicBezTo>
                  <a:lnTo>
                    <a:pt x="4159" y="6806"/>
                  </a:lnTo>
                  <a:lnTo>
                    <a:pt x="3781" y="6806"/>
                  </a:lnTo>
                  <a:cubicBezTo>
                    <a:pt x="3734" y="6821"/>
                    <a:pt x="3679" y="6829"/>
                    <a:pt x="3624" y="6829"/>
                  </a:cubicBezTo>
                  <a:cubicBezTo>
                    <a:pt x="3568" y="6829"/>
                    <a:pt x="3513" y="6821"/>
                    <a:pt x="3466" y="6806"/>
                  </a:cubicBezTo>
                  <a:lnTo>
                    <a:pt x="3466" y="5671"/>
                  </a:lnTo>
                  <a:cubicBezTo>
                    <a:pt x="3466" y="5514"/>
                    <a:pt x="3403" y="5388"/>
                    <a:pt x="3246" y="5356"/>
                  </a:cubicBezTo>
                  <a:cubicBezTo>
                    <a:pt x="2584" y="5104"/>
                    <a:pt x="2111" y="4443"/>
                    <a:pt x="2111" y="3718"/>
                  </a:cubicBezTo>
                  <a:cubicBezTo>
                    <a:pt x="2111" y="3183"/>
                    <a:pt x="2363" y="2679"/>
                    <a:pt x="2773" y="2363"/>
                  </a:cubicBezTo>
                  <a:lnTo>
                    <a:pt x="2773" y="3718"/>
                  </a:lnTo>
                  <a:cubicBezTo>
                    <a:pt x="2773" y="3939"/>
                    <a:pt x="2930" y="4096"/>
                    <a:pt x="3120" y="4096"/>
                  </a:cubicBezTo>
                  <a:lnTo>
                    <a:pt x="4506" y="4096"/>
                  </a:lnTo>
                  <a:cubicBezTo>
                    <a:pt x="4695" y="4096"/>
                    <a:pt x="4852" y="3939"/>
                    <a:pt x="4852" y="3718"/>
                  </a:cubicBezTo>
                  <a:lnTo>
                    <a:pt x="4852" y="2363"/>
                  </a:lnTo>
                  <a:close/>
                  <a:moveTo>
                    <a:pt x="3781" y="1"/>
                  </a:moveTo>
                  <a:cubicBezTo>
                    <a:pt x="1702" y="1"/>
                    <a:pt x="1" y="1670"/>
                    <a:pt x="1" y="3781"/>
                  </a:cubicBezTo>
                  <a:cubicBezTo>
                    <a:pt x="1" y="5861"/>
                    <a:pt x="1702" y="7530"/>
                    <a:pt x="3781" y="7530"/>
                  </a:cubicBezTo>
                  <a:cubicBezTo>
                    <a:pt x="5892" y="7530"/>
                    <a:pt x="7562" y="5861"/>
                    <a:pt x="7562" y="3781"/>
                  </a:cubicBezTo>
                  <a:cubicBezTo>
                    <a:pt x="7562" y="1670"/>
                    <a:pt x="5892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520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1000" t="-17000" r="39000" b="-17000"/>
          </a:stretch>
        </a:blip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ED102ADF-12BA-4EB3-944A-7A4A7CE2013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41117" y="3365023"/>
            <a:ext cx="320967" cy="320967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17885DB5-D7A1-40C7-B4EA-E28FB9EB0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561" y="3359475"/>
            <a:ext cx="337324" cy="337324"/>
          </a:xfrm>
          <a:prstGeom prst="rect">
            <a:avLst/>
          </a:prstGeom>
        </p:spPr>
      </p:pic>
      <p:sp>
        <p:nvSpPr>
          <p:cNvPr id="445" name="Google Shape;445;p40"/>
          <p:cNvSpPr txBox="1">
            <a:spLocks noGrp="1"/>
          </p:cNvSpPr>
          <p:nvPr>
            <p:ph type="ctrTitle"/>
          </p:nvPr>
        </p:nvSpPr>
        <p:spPr>
          <a:xfrm flipH="1">
            <a:off x="5526018" y="1652050"/>
            <a:ext cx="17316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</a:t>
            </a:r>
            <a:endParaRPr dirty="0"/>
          </a:p>
        </p:txBody>
      </p:sp>
      <p:sp>
        <p:nvSpPr>
          <p:cNvPr id="446" name="Google Shape;446;p40"/>
          <p:cNvSpPr txBox="1">
            <a:spLocks noGrp="1"/>
          </p:cNvSpPr>
          <p:nvPr>
            <p:ph type="ctrTitle" idx="2"/>
          </p:nvPr>
        </p:nvSpPr>
        <p:spPr>
          <a:xfrm>
            <a:off x="3999944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Alguna pregunta?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EC" dirty="0"/>
            </a:br>
            <a:r>
              <a:rPr lang="en-US" dirty="0"/>
              <a:t>github.com/Nico-GP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nicolas.gonzalez.pogoreltsev@udla.edu.ec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3883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CONTENIDOS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124" name="Google Shape;124;p23"/>
          <p:cNvCxnSpPr/>
          <p:nvPr/>
        </p:nvCxnSpPr>
        <p:spPr>
          <a:xfrm>
            <a:off x="58712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23"/>
          <p:cNvCxnSpPr/>
          <p:nvPr/>
        </p:nvCxnSpPr>
        <p:spPr>
          <a:xfrm>
            <a:off x="32495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2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</a:t>
            </a:r>
            <a:endParaRPr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LIMPIEZA</a:t>
            </a:r>
            <a:endParaRPr dirty="0"/>
          </a:p>
        </p:txBody>
      </p:sp>
      <p:sp>
        <p:nvSpPr>
          <p:cNvPr id="128" name="Google Shape;128;p2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VISUALIZACIONES</a:t>
            </a:r>
            <a:endParaRPr dirty="0"/>
          </a:p>
        </p:txBody>
      </p:sp>
      <p:sp>
        <p:nvSpPr>
          <p:cNvPr id="129" name="Google Shape;129;p2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 general del proyecto</a:t>
            </a:r>
            <a:endParaRPr dirty="0"/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 idx="14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Limpieza de la base de datos</a:t>
            </a:r>
            <a:endParaRPr dirty="0"/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15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Visualizaciones de relaciones y estadísticas</a:t>
            </a:r>
            <a:endParaRPr dirty="0"/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 idx="16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Predicciones con distintos métodos</a:t>
            </a:r>
            <a:endParaRPr dirty="0"/>
          </a:p>
        </p:txBody>
      </p:sp>
      <p:sp>
        <p:nvSpPr>
          <p:cNvPr id="136" name="Google Shape;136;p2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PREDICCIONES</a:t>
            </a:r>
            <a:endParaRPr dirty="0"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 idx="17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 y comentarios</a:t>
            </a:r>
            <a:endParaRPr dirty="0"/>
          </a:p>
        </p:txBody>
      </p:sp>
      <p:sp>
        <p:nvSpPr>
          <p:cNvPr id="139" name="Google Shape;139;p2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OBSERVACIONES</a:t>
            </a:r>
            <a:endParaRPr dirty="0"/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18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41" name="Google Shape;141;p23"/>
          <p:cNvCxnSpPr/>
          <p:nvPr/>
        </p:nvCxnSpPr>
        <p:spPr>
          <a:xfrm>
            <a:off x="4572025" y="35188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3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3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03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25000" t="-12000" r="-25000" b="-12000"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</a:t>
            </a:r>
            <a:endParaRPr dirty="0"/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0" name="Google Shape;150;p2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352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36000" r="-13000"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</a:t>
            </a:r>
            <a:r>
              <a:rPr lang="en" dirty="0">
                <a:solidFill>
                  <a:schemeClr val="lt1"/>
                </a:solidFill>
              </a:rPr>
              <a:t>BJETIVO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1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>
                <a:solidFill>
                  <a:schemeClr val="lt1"/>
                </a:solidFill>
              </a:rPr>
              <a:t>Ayudar a comprender al cliente de una empresa productora de alimentos las propiedades de sus productos y tiendas y como estas impactan en sus ventas</a:t>
            </a:r>
          </a:p>
        </p:txBody>
      </p:sp>
    </p:spTree>
    <p:extLst>
      <p:ext uri="{BB962C8B-B14F-4D97-AF65-F5344CB8AC3E}">
        <p14:creationId xmlns:p14="http://schemas.microsoft.com/office/powerpoint/2010/main" val="1842477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6000" t="-20000" r="16000" b="-21000"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LIMPIEZA</a:t>
            </a:r>
            <a:endParaRPr dirty="0"/>
          </a:p>
        </p:txBody>
      </p:sp>
      <p:sp>
        <p:nvSpPr>
          <p:cNvPr id="182" name="Google Shape;182;p27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3858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A1FA1-4AEB-4BF3-89E4-AC0957473B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C" dirty="0"/>
              <a:t>INFORMACIÓN SOBRE LA BASE DE DATOS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A0EF2-B002-439C-B435-A2E85E3D4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6292" y="3072475"/>
            <a:ext cx="2917110" cy="717000"/>
          </a:xfrm>
        </p:spPr>
        <p:txBody>
          <a:bodyPr/>
          <a:lstStyle/>
          <a:p>
            <a:r>
              <a:rPr lang="es-EC" dirty="0"/>
              <a:t>Valores faltantes:</a:t>
            </a:r>
          </a:p>
          <a:p>
            <a:endParaRPr lang="es-EC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Item_Weight</a:t>
            </a:r>
            <a:r>
              <a:rPr lang="en-US" dirty="0"/>
              <a:t>”   1463 – 17%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Outlet_Size</a:t>
            </a:r>
            <a:r>
              <a:rPr lang="en-US" dirty="0"/>
              <a:t>”   2410 – 28%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73D3A2F-29F2-4897-B1DC-D020AD9D4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48"/>
          <a:stretch/>
        </p:blipFill>
        <p:spPr>
          <a:xfrm>
            <a:off x="30736" y="630088"/>
            <a:ext cx="2802043" cy="2175706"/>
          </a:xfrm>
          <a:prstGeom prst="rect">
            <a:avLst/>
          </a:prstGeom>
        </p:spPr>
      </p:pic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CF41A09B-6CCE-4D1A-8783-327ED39E6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77"/>
          <a:stretch/>
        </p:blipFill>
        <p:spPr>
          <a:xfrm>
            <a:off x="2997654" y="72286"/>
            <a:ext cx="1754048" cy="1540845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81AD0C4-75D1-45CD-9ABF-8D906C2C29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30"/>
          <a:stretch/>
        </p:blipFill>
        <p:spPr>
          <a:xfrm>
            <a:off x="2997654" y="1721630"/>
            <a:ext cx="2060543" cy="1600792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AC2C3BC8-CEC0-4349-B81E-D2BEBB990C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148"/>
          <a:stretch/>
        </p:blipFill>
        <p:spPr>
          <a:xfrm>
            <a:off x="837560" y="3430921"/>
            <a:ext cx="3734440" cy="159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76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2876192" y="405336"/>
            <a:ext cx="3949916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TRATAMIENTO DE VALORES FALTANTES</a:t>
            </a:r>
            <a:endParaRPr dirty="0"/>
          </a:p>
        </p:txBody>
      </p:sp>
      <p:sp>
        <p:nvSpPr>
          <p:cNvPr id="164" name="Google Shape;164;p26"/>
          <p:cNvSpPr/>
          <p:nvPr/>
        </p:nvSpPr>
        <p:spPr>
          <a:xfrm>
            <a:off x="1214832" y="2313049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2808275" y="1480725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4402902" y="2313049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5995668" y="1480725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ctrTitle" idx="2"/>
          </p:nvPr>
        </p:nvSpPr>
        <p:spPr>
          <a:xfrm flipH="1">
            <a:off x="1608391" y="2606298"/>
            <a:ext cx="1145198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“</a:t>
            </a:r>
            <a:r>
              <a:rPr lang="en-US" dirty="0" err="1">
                <a:solidFill>
                  <a:schemeClr val="lt1"/>
                </a:solidFill>
              </a:rPr>
              <a:t>Outlet_Size</a:t>
            </a:r>
            <a:r>
              <a:rPr lang="en-US" dirty="0">
                <a:solidFill>
                  <a:schemeClr val="lt1"/>
                </a:solidFill>
              </a:rPr>
              <a:t>”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>
                <a:solidFill>
                  <a:schemeClr val="lt1"/>
                </a:solidFill>
              </a:rPr>
              <a:t>Los valores faltantes fueron llenados con la nueva categoría "</a:t>
            </a:r>
            <a:r>
              <a:rPr lang="es-EC" dirty="0" err="1">
                <a:solidFill>
                  <a:schemeClr val="lt1"/>
                </a:solidFill>
              </a:rPr>
              <a:t>Unspecified</a:t>
            </a:r>
            <a:r>
              <a:rPr lang="es-EC" dirty="0">
                <a:solidFill>
                  <a:schemeClr val="lt1"/>
                </a:solidFill>
              </a:rPr>
              <a:t>"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ctrTitle" idx="3"/>
          </p:nvPr>
        </p:nvSpPr>
        <p:spPr>
          <a:xfrm flipH="1">
            <a:off x="4627026" y="2606423"/>
            <a:ext cx="1485248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"</a:t>
            </a:r>
            <a:r>
              <a:rPr lang="en-US" dirty="0" err="1">
                <a:solidFill>
                  <a:schemeClr val="lt1"/>
                </a:solidFill>
              </a:rPr>
              <a:t>Item_Fat_Content</a:t>
            </a:r>
            <a:r>
              <a:rPr lang="en-US" dirty="0">
                <a:solidFill>
                  <a:schemeClr val="lt1"/>
                </a:solidFill>
              </a:rPr>
              <a:t>"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Se </a:t>
            </a:r>
            <a:r>
              <a:rPr lang="es-EC" dirty="0">
                <a:solidFill>
                  <a:schemeClr val="lt1"/>
                </a:solidFill>
              </a:rPr>
              <a:t>estandarizó  las categorías a “Low </a:t>
            </a:r>
            <a:r>
              <a:rPr lang="es-EC" dirty="0" err="1">
                <a:solidFill>
                  <a:schemeClr val="lt1"/>
                </a:solidFill>
              </a:rPr>
              <a:t>Fat</a:t>
            </a:r>
            <a:r>
              <a:rPr lang="es-EC" dirty="0">
                <a:solidFill>
                  <a:schemeClr val="lt1"/>
                </a:solidFill>
              </a:rPr>
              <a:t>” y “Regular</a:t>
            </a:r>
            <a:r>
              <a:rPr lang="en-US" dirty="0">
                <a:solidFill>
                  <a:schemeClr val="lt1"/>
                </a:solidFill>
              </a:rPr>
              <a:t>”</a:t>
            </a:r>
            <a:r>
              <a:rPr lang="es-EC" dirty="0">
                <a:solidFill>
                  <a:schemeClr val="lt1"/>
                </a:solidFill>
              </a:rPr>
              <a:t> 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C" dirty="0">
              <a:solidFill>
                <a:schemeClr val="lt1"/>
              </a:solidFill>
            </a:endParaRPr>
          </a:p>
        </p:txBody>
      </p:sp>
      <p:sp>
        <p:nvSpPr>
          <p:cNvPr id="172" name="Google Shape;172;p26"/>
          <p:cNvSpPr txBox="1">
            <a:spLocks noGrp="1"/>
          </p:cNvSpPr>
          <p:nvPr>
            <p:ph type="ctrTitle" idx="5"/>
          </p:nvPr>
        </p:nvSpPr>
        <p:spPr>
          <a:xfrm flipH="1">
            <a:off x="3134383" y="1763240"/>
            <a:ext cx="1267587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"</a:t>
            </a:r>
            <a:r>
              <a:rPr lang="en-US" dirty="0" err="1"/>
              <a:t>Item_Visibility</a:t>
            </a:r>
            <a:r>
              <a:rPr lang="en-US" dirty="0"/>
              <a:t>"</a:t>
            </a:r>
            <a:endParaRPr dirty="0"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6"/>
          </p:nvPr>
        </p:nvSpPr>
        <p:spPr>
          <a:xfrm flipH="1">
            <a:off x="302651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/>
              <a:t>Se eliminaron las filas con visibilidad 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26"/>
          <p:cNvSpPr txBox="1">
            <a:spLocks noGrp="1"/>
          </p:cNvSpPr>
          <p:nvPr>
            <p:ph type="ctrTitle" idx="7"/>
          </p:nvPr>
        </p:nvSpPr>
        <p:spPr>
          <a:xfrm flipH="1">
            <a:off x="6362199" y="1763240"/>
            <a:ext cx="1200438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"</a:t>
            </a:r>
            <a:r>
              <a:rPr lang="en-US" dirty="0" err="1"/>
              <a:t>Item_Weight</a:t>
            </a:r>
            <a:r>
              <a:rPr lang="en-US" dirty="0"/>
              <a:t>"</a:t>
            </a:r>
            <a:endParaRPr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type="subTitle" idx="8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 </a:t>
            </a:r>
            <a:r>
              <a:rPr lang="es-EC" dirty="0"/>
              <a:t>completaron</a:t>
            </a:r>
            <a:r>
              <a:rPr lang="en-US" dirty="0"/>
              <a:t> los </a:t>
            </a:r>
            <a:r>
              <a:rPr lang="es-EC" dirty="0"/>
              <a:t>valores</a:t>
            </a:r>
            <a:r>
              <a:rPr lang="en-US" dirty="0"/>
              <a:t> </a:t>
            </a:r>
            <a:r>
              <a:rPr lang="es-EC" dirty="0"/>
              <a:t>faltantes</a:t>
            </a:r>
            <a:r>
              <a:rPr lang="en-US" dirty="0"/>
              <a:t> </a:t>
            </a:r>
            <a:r>
              <a:rPr lang="en-US" dirty="0" err="1"/>
              <a:t>interpol</a:t>
            </a:r>
            <a:r>
              <a:rPr lang="es-EC" dirty="0" err="1"/>
              <a:t>ándolos</a:t>
            </a:r>
            <a:r>
              <a:rPr lang="es-EC" dirty="0"/>
              <a:t> de otras filas con el mismo identificador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643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C5392A-4C78-4A08-B7CC-BCBABEA438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E7B52E-6366-4173-9D88-9B21C3DFF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2877" y="405336"/>
            <a:ext cx="3358245" cy="689100"/>
          </a:xfrm>
        </p:spPr>
        <p:txBody>
          <a:bodyPr/>
          <a:lstStyle/>
          <a:p>
            <a:r>
              <a:rPr lang="es-EC" dirty="0"/>
              <a:t>DATOS APTOS PARA TRABAJAR</a:t>
            </a:r>
            <a:endParaRPr lang="en-US" dirty="0"/>
          </a:p>
        </p:txBody>
      </p:sp>
      <p:pic>
        <p:nvPicPr>
          <p:cNvPr id="5" name="Picture 4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B55E0889-7E31-42D7-BBED-C675F3FE48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60"/>
          <a:stretch/>
        </p:blipFill>
        <p:spPr>
          <a:xfrm>
            <a:off x="301446" y="1337021"/>
            <a:ext cx="4529424" cy="3506799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10A63BC-EEBC-4EF1-813C-50A4F49AC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59"/>
          <a:stretch/>
        </p:blipFill>
        <p:spPr>
          <a:xfrm>
            <a:off x="5170140" y="1337022"/>
            <a:ext cx="3605785" cy="350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35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VISUALIZACIONES</a:t>
            </a:r>
            <a:endParaRPr dirty="0"/>
          </a:p>
        </p:txBody>
      </p:sp>
      <p:sp>
        <p:nvSpPr>
          <p:cNvPr id="281" name="Google Shape;281;p31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2676170"/>
      </p:ext>
    </p:extLst>
  </p:cSld>
  <p:clrMapOvr>
    <a:masterClrMapping/>
  </p:clrMapOvr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398</Words>
  <Application>Microsoft Office PowerPoint</Application>
  <PresentationFormat>On-screen Show (16:9)</PresentationFormat>
  <Paragraphs>94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Fira Sans Extra Condensed Medium</vt:lpstr>
      <vt:lpstr>Arial</vt:lpstr>
      <vt:lpstr>Nunito Sans ExtraBold</vt:lpstr>
      <vt:lpstr>Pontano Sans</vt:lpstr>
      <vt:lpstr>Nunito Sans</vt:lpstr>
      <vt:lpstr>Assistant Light</vt:lpstr>
      <vt:lpstr>Marketing Newsletter</vt:lpstr>
      <vt:lpstr>PREDICCIÓN  DE VENTAS</vt:lpstr>
      <vt:lpstr>CONTENIDOS</vt:lpstr>
      <vt:lpstr>OBJETIVO</vt:lpstr>
      <vt:lpstr>OBJETIVO</vt:lpstr>
      <vt:lpstr>LIMPIEZA</vt:lpstr>
      <vt:lpstr>INFORMACIÓN SOBRE LA BASE DE DATOS</vt:lpstr>
      <vt:lpstr>TRATAMIENTO DE VALORES FALTANTES</vt:lpstr>
      <vt:lpstr>DATOS APTOS PARA TRABAJAR</vt:lpstr>
      <vt:lpstr>VISUALIZACIONES</vt:lpstr>
      <vt:lpstr>GRÁFICOS RELEVANTE</vt:lpstr>
      <vt:lpstr>ESTADÍSTICAS RELEVANTE</vt:lpstr>
      <vt:lpstr>PREDICCIONES</vt:lpstr>
      <vt:lpstr>MODELOS REALIZADOS</vt:lpstr>
      <vt:lpstr>TRANSFORMACIÓN DE VARIABLES CATEGÓRICAS A DUMMY</vt:lpstr>
      <vt:lpstr>COEFICIENTES DE DETERMINACIÓN</vt:lpstr>
      <vt:lpstr>AJUSTES RALIZADOS A RANDOM FOREST</vt:lpstr>
      <vt:lpstr>OBSERVACIONES</vt:lpstr>
      <vt:lpstr>CONCLUSIONES Y COMENTARIOS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NETWORKING NEWSLETTER</dc:title>
  <dc:creator>Nicolas Gonzalez</dc:creator>
  <cp:lastModifiedBy>Nicolas Gonzalez</cp:lastModifiedBy>
  <cp:revision>23</cp:revision>
  <dcterms:modified xsi:type="dcterms:W3CDTF">2022-02-14T02:32:23Z</dcterms:modified>
</cp:coreProperties>
</file>